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4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82" r:id="rId14"/>
    <p:sldId id="284" r:id="rId15"/>
    <p:sldId id="285" r:id="rId16"/>
    <p:sldId id="268" r:id="rId17"/>
    <p:sldId id="269" r:id="rId18"/>
    <p:sldId id="270" r:id="rId19"/>
    <p:sldId id="271" r:id="rId20"/>
    <p:sldId id="272" r:id="rId21"/>
    <p:sldId id="273" r:id="rId22"/>
    <p:sldId id="274" r:id="rId23"/>
    <p:sldId id="281" r:id="rId24"/>
    <p:sldId id="280" r:id="rId25"/>
    <p:sldId id="288" r:id="rId26"/>
    <p:sldId id="276" r:id="rId27"/>
    <p:sldId id="283" r:id="rId28"/>
    <p:sldId id="286" r:id="rId29"/>
    <p:sldId id="290" r:id="rId30"/>
    <p:sldId id="287" r:id="rId31"/>
    <p:sldId id="277" r:id="rId32"/>
    <p:sldId id="291" r:id="rId33"/>
    <p:sldId id="278" r:id="rId34"/>
    <p:sldId id="292" r:id="rId35"/>
    <p:sldId id="293" r:id="rId36"/>
    <p:sldId id="294" r:id="rId37"/>
    <p:sldId id="295" r:id="rId38"/>
    <p:sldId id="297" r:id="rId39"/>
    <p:sldId id="279" r:id="rId4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420" autoAdjust="0"/>
    <p:restoredTop sz="94660"/>
  </p:normalViewPr>
  <p:slideViewPr>
    <p:cSldViewPr snapToGrid="0">
      <p:cViewPr varScale="1">
        <p:scale>
          <a:sx n="89" d="100"/>
          <a:sy n="89" d="100"/>
        </p:scale>
        <p:origin x="49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AE7657-90AD-45C8-99AA-B71079A9F307}" type="datetimeFigureOut">
              <a:rPr lang="en-US" smtClean="0"/>
              <a:t>2/28/2022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4C8E83-337C-426F-BC7B-F50DD0860F94}" type="slidenum">
              <a:rPr lang="en-US" smtClean="0"/>
              <a:t>‹#›</a:t>
            </a:fld>
            <a:endParaRPr lang="en-US"/>
          </a:p>
        </p:txBody>
      </p:sp>
    </p:spTree>
    <p:extLst>
      <p:ext uri="{BB962C8B-B14F-4D97-AF65-F5344CB8AC3E}">
        <p14:creationId xmlns:p14="http://schemas.microsoft.com/office/powerpoint/2010/main" val="3364168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24C8E83-337C-426F-BC7B-F50DD0860F94}" type="slidenum">
              <a:rPr lang="en-US" smtClean="0"/>
              <a:t>10</a:t>
            </a:fld>
            <a:endParaRPr lang="en-US"/>
          </a:p>
        </p:txBody>
      </p:sp>
    </p:spTree>
    <p:extLst>
      <p:ext uri="{BB962C8B-B14F-4D97-AF65-F5344CB8AC3E}">
        <p14:creationId xmlns:p14="http://schemas.microsoft.com/office/powerpoint/2010/main" val="10559263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9C7CAB7-9CF0-435B-83D9-D13227A99D76}" type="datetimeFigureOut">
              <a:rPr lang="en-US" smtClean="0"/>
              <a:t>2/28/2022</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3BC810B5-801D-4F90-BBA4-CB14CADDDE50}"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11970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C7CAB7-9CF0-435B-83D9-D13227A99D76}" type="datetimeFigureOut">
              <a:rPr lang="en-US" smtClean="0"/>
              <a:t>2/28/2022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C810B5-801D-4F90-BBA4-CB14CADDDE50}"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83783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C7CAB7-9CF0-435B-83D9-D13227A99D76}" type="datetimeFigureOut">
              <a:rPr lang="en-US" smtClean="0"/>
              <a:t>2/28/2022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C810B5-801D-4F90-BBA4-CB14CADDDE50}"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371655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C7CAB7-9CF0-435B-83D9-D13227A99D76}" type="datetimeFigureOut">
              <a:rPr lang="en-US" smtClean="0"/>
              <a:t>2/28/2022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C810B5-801D-4F90-BBA4-CB14CADDDE50}"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344245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9C7CAB7-9CF0-435B-83D9-D13227A99D76}" type="datetimeFigureOut">
              <a:rPr lang="en-US" smtClean="0"/>
              <a:t>2/28/2022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C810B5-801D-4F90-BBA4-CB14CADDDE50}"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732234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9C7CAB7-9CF0-435B-83D9-D13227A99D76}" type="datetimeFigureOut">
              <a:rPr lang="en-US" smtClean="0"/>
              <a:t>2/28/2022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C810B5-801D-4F90-BBA4-CB14CADDDE50}"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26010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9C7CAB7-9CF0-435B-83D9-D13227A99D76}" type="datetimeFigureOut">
              <a:rPr lang="en-US" smtClean="0"/>
              <a:t>2/28/2022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BC810B5-801D-4F90-BBA4-CB14CADDDE50}"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065021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9C7CAB7-9CF0-435B-83D9-D13227A99D76}" type="datetimeFigureOut">
              <a:rPr lang="en-US" smtClean="0"/>
              <a:t>2/28/2022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BC810B5-801D-4F90-BBA4-CB14CADDDE50}"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50295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9C7CAB7-9CF0-435B-83D9-D13227A99D76}" type="datetimeFigureOut">
              <a:rPr lang="en-US" smtClean="0"/>
              <a:t>2/28/2022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BC810B5-801D-4F90-BBA4-CB14CADDDE50}" type="slidenum">
              <a:rPr lang="en-US" smtClean="0"/>
              <a:t>‹#›</a:t>
            </a:fld>
            <a:endParaRPr lang="en-US"/>
          </a:p>
        </p:txBody>
      </p:sp>
    </p:spTree>
    <p:extLst>
      <p:ext uri="{BB962C8B-B14F-4D97-AF65-F5344CB8AC3E}">
        <p14:creationId xmlns:p14="http://schemas.microsoft.com/office/powerpoint/2010/main" val="17159886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9C7CAB7-9CF0-435B-83D9-D13227A99D76}" type="datetimeFigureOut">
              <a:rPr lang="en-US" smtClean="0"/>
              <a:t>2/28/2022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C810B5-801D-4F90-BBA4-CB14CADDDE50}"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90156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C9C7CAB7-9CF0-435B-83D9-D13227A99D76}" type="datetimeFigureOut">
              <a:rPr lang="en-US" smtClean="0"/>
              <a:t>2/28/2022</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3BC810B5-801D-4F90-BBA4-CB14CADDDE50}"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439720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C9C7CAB7-9CF0-435B-83D9-D13227A99D76}" type="datetimeFigureOut">
              <a:rPr lang="en-US" smtClean="0"/>
              <a:t>2/28/2022</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3BC810B5-801D-4F90-BBA4-CB14CADDDE50}"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1933959"/>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www.google.com/aclk?sa=l&amp;ai=DChcSEwingJ_y-fj1AhXOMysKHbY5DA8YABAAGgJzZg&amp;ae=2&amp;ei=JQUHYqa3DobargTP6aHoCA&amp;sig=AOD64_2ElKPuGvVaKrELoh_9xXHB-g7RGw&amp;q&amp;sqi=2&amp;adurl&amp;ved=2ahUKEwjm3Y3y-fj1AhUGrYsKHc90CI0Q0Qx6BAgCEAE"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2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1.jpg"/><Relationship Id="rId1" Type="http://schemas.openxmlformats.org/officeDocument/2006/relationships/slideLayout" Target="../slideLayouts/slideLayout7.xml"/><Relationship Id="rId4" Type="http://schemas.openxmlformats.org/officeDocument/2006/relationships/image" Target="../media/image37.png"/></Relationships>
</file>

<file path=ppt/slides/_rels/slide3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7.xml"/><Relationship Id="rId4" Type="http://schemas.openxmlformats.org/officeDocument/2006/relationships/image" Target="../media/image41.png"/></Relationships>
</file>

<file path=ppt/slides/_rels/slide3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9009E-CFFD-4533-8D33-AE4DB43B0CEF}"/>
              </a:ext>
            </a:extLst>
          </p:cNvPr>
          <p:cNvSpPr>
            <a:spLocks noGrp="1"/>
          </p:cNvSpPr>
          <p:nvPr>
            <p:ph type="ctrTitle"/>
          </p:nvPr>
        </p:nvSpPr>
        <p:spPr/>
        <p:txBody>
          <a:bodyPr>
            <a:normAutofit/>
          </a:bodyPr>
          <a:lstStyle/>
          <a:p>
            <a:pPr algn="l"/>
            <a:r>
              <a:rPr lang="en-US" b="0" i="0" u="none" strike="noStrike" dirty="0">
                <a:solidFill>
                  <a:schemeClr val="accent2">
                    <a:lumMod val="75000"/>
                  </a:schemeClr>
                </a:solidFill>
                <a:effectLst/>
                <a:latin typeface="arial" panose="020B0604020202020204" pitchFamily="34" charset="0"/>
                <a:hlinkClick r:id="rId2">
                  <a:extLst>
                    <a:ext uri="{A12FA001-AC4F-418D-AE19-62706E023703}">
                      <ahyp:hlinkClr xmlns:ahyp="http://schemas.microsoft.com/office/drawing/2018/hyperlinkcolor" val="tx"/>
                    </a:ext>
                  </a:extLst>
                </a:hlinkClick>
              </a:rPr>
              <a:t>Data Structures</a:t>
            </a:r>
            <a:br>
              <a:rPr lang="en-US" b="0" i="0" u="none" strike="noStrike" dirty="0">
                <a:solidFill>
                  <a:schemeClr val="accent2">
                    <a:lumMod val="75000"/>
                  </a:schemeClr>
                </a:solidFill>
                <a:effectLst/>
                <a:latin typeface="arial" panose="020B0604020202020204" pitchFamily="34" charset="0"/>
                <a:hlinkClick r:id="rId2">
                  <a:extLst>
                    <a:ext uri="{A12FA001-AC4F-418D-AE19-62706E023703}">
                      <ahyp:hlinkClr xmlns:ahyp="http://schemas.microsoft.com/office/drawing/2018/hyperlinkcolor" val="tx"/>
                    </a:ext>
                  </a:extLst>
                </a:hlinkClick>
              </a:rPr>
            </a:br>
            <a:r>
              <a:rPr lang="en-US" b="0" i="0" u="none" strike="noStrike" dirty="0">
                <a:solidFill>
                  <a:schemeClr val="accent2">
                    <a:lumMod val="75000"/>
                  </a:schemeClr>
                </a:solidFill>
                <a:effectLst/>
                <a:latin typeface="arial" panose="020B0604020202020204" pitchFamily="34" charset="0"/>
                <a:hlinkClick r:id="rId2">
                  <a:extLst>
                    <a:ext uri="{A12FA001-AC4F-418D-AE19-62706E023703}">
                      <ahyp:hlinkClr xmlns:ahyp="http://schemas.microsoft.com/office/drawing/2018/hyperlinkcolor" val="tx"/>
                    </a:ext>
                  </a:extLst>
                </a:hlinkClick>
              </a:rPr>
              <a:t>     Algorithms</a:t>
            </a:r>
          </a:p>
        </p:txBody>
      </p:sp>
      <p:sp>
        <p:nvSpPr>
          <p:cNvPr id="3" name="Subtitle 2">
            <a:extLst>
              <a:ext uri="{FF2B5EF4-FFF2-40B4-BE49-F238E27FC236}">
                <a16:creationId xmlns:a16="http://schemas.microsoft.com/office/drawing/2014/main" id="{929A6A2F-2BBC-40AD-B54B-EB547AEFB97D}"/>
              </a:ext>
            </a:extLst>
          </p:cNvPr>
          <p:cNvSpPr>
            <a:spLocks noGrp="1"/>
          </p:cNvSpPr>
          <p:nvPr>
            <p:ph type="subTitle" idx="1"/>
          </p:nvPr>
        </p:nvSpPr>
        <p:spPr>
          <a:xfrm>
            <a:off x="9316527" y="4149306"/>
            <a:ext cx="3683479" cy="871268"/>
          </a:xfrm>
        </p:spPr>
        <p:txBody>
          <a:bodyPr>
            <a:normAutofit fontScale="25000" lnSpcReduction="20000"/>
          </a:bodyPr>
          <a:lstStyle/>
          <a:p>
            <a:r>
              <a:rPr lang="en-US" sz="7000" dirty="0">
                <a:solidFill>
                  <a:srgbClr val="00B050"/>
                </a:solidFill>
              </a:rPr>
              <a:t>          EHC-TRAINNING </a:t>
            </a:r>
          </a:p>
          <a:p>
            <a:r>
              <a:rPr lang="en-US" dirty="0">
                <a:solidFill>
                  <a:srgbClr val="00B050"/>
                </a:solidFill>
              </a:rPr>
              <a:t>                                                  </a:t>
            </a:r>
            <a:r>
              <a:rPr lang="en-US" sz="4300" dirty="0">
                <a:solidFill>
                  <a:srgbClr val="00B050"/>
                </a:solidFill>
                <a:latin typeface="Times New Roman" panose="02020603050405020304" pitchFamily="18" charset="0"/>
                <a:cs typeface="Times New Roman" panose="02020603050405020304" pitchFamily="18" charset="0"/>
              </a:rPr>
              <a:t>PROGRAMMING</a:t>
            </a:r>
          </a:p>
        </p:txBody>
      </p:sp>
    </p:spTree>
    <p:extLst>
      <p:ext uri="{BB962C8B-B14F-4D97-AF65-F5344CB8AC3E}">
        <p14:creationId xmlns:p14="http://schemas.microsoft.com/office/powerpoint/2010/main" val="36293174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BE98ADE-0176-4A62-B4C3-269545743F3C}"/>
              </a:ext>
            </a:extLst>
          </p:cNvPr>
          <p:cNvSpPr txBox="1"/>
          <p:nvPr/>
        </p:nvSpPr>
        <p:spPr>
          <a:xfrm>
            <a:off x="71021" y="-8626"/>
            <a:ext cx="5859922"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BIỂU DIỄN CÂY NHỊ PHÂN</a:t>
            </a:r>
          </a:p>
        </p:txBody>
      </p:sp>
      <p:sp>
        <p:nvSpPr>
          <p:cNvPr id="3" name="TextBox 2">
            <a:extLst>
              <a:ext uri="{FF2B5EF4-FFF2-40B4-BE49-F238E27FC236}">
                <a16:creationId xmlns:a16="http://schemas.microsoft.com/office/drawing/2014/main" id="{E995E9EB-75E8-4D0B-9E24-8BDE8464CC47}"/>
              </a:ext>
            </a:extLst>
          </p:cNvPr>
          <p:cNvSpPr txBox="1"/>
          <p:nvPr/>
        </p:nvSpPr>
        <p:spPr>
          <a:xfrm>
            <a:off x="71021" y="461665"/>
            <a:ext cx="3735238"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1.BIỂU DIỄN BẰNG MẢNG</a:t>
            </a:r>
          </a:p>
        </p:txBody>
      </p:sp>
      <p:sp>
        <p:nvSpPr>
          <p:cNvPr id="4" name="TextBox 3">
            <a:extLst>
              <a:ext uri="{FF2B5EF4-FFF2-40B4-BE49-F238E27FC236}">
                <a16:creationId xmlns:a16="http://schemas.microsoft.com/office/drawing/2014/main" id="{369FF3F0-2B92-48A8-9F60-9098AA932278}"/>
              </a:ext>
            </a:extLst>
          </p:cNvPr>
          <p:cNvSpPr txBox="1"/>
          <p:nvPr/>
        </p:nvSpPr>
        <p:spPr>
          <a:xfrm flipH="1">
            <a:off x="207031" y="1086927"/>
            <a:ext cx="6297286" cy="3785652"/>
          </a:xfrm>
          <a:prstGeom prst="rect">
            <a:avLst/>
          </a:prstGeom>
          <a:noFill/>
        </p:spPr>
        <p:txBody>
          <a:bodyPr wrap="square" rtlCol="0">
            <a:spAutoFit/>
          </a:bodyPr>
          <a:lstStyle/>
          <a:p>
            <a:pPr marL="342900" indent="-342900">
              <a:buFont typeface="Arial" panose="020B0604020202020204" pitchFamily="34" charset="0"/>
              <a:buChar char="•"/>
            </a:pPr>
            <a:r>
              <a:rPr lang="vi-VN" sz="2400" dirty="0">
                <a:latin typeface="Times New Roman" panose="02020603050405020304" pitchFamily="18" charset="0"/>
                <a:cs typeface="Times New Roman" panose="02020603050405020304" pitchFamily="18" charset="0"/>
              </a:rPr>
              <a:t>Nếu có một cây nhị phân đầy đủ, ta có thể dễ dàng đánh số cho các nút trên cây đó theo thứ tự lần lượt từ mức 1 trở đi, hết mức này đến mức khác và từ trái sang phải đối với các nút ở mỗi mức.</a:t>
            </a:r>
            <a:endParaRPr lang="en-US" sz="24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 </a:t>
            </a:r>
            <a:r>
              <a:rPr lang="vi-VN" sz="2400" dirty="0">
                <a:latin typeface="Times New Roman" panose="02020603050405020304" pitchFamily="18" charset="0"/>
                <a:cs typeface="Times New Roman" panose="02020603050405020304" pitchFamily="18" charset="0"/>
              </a:rPr>
              <a:t>Với cách đánh số này, con của nút thứ i sẽ là các nút thứ 2i và 2i + 1. Cha của nút thứ j là nút j div 2. Từ đó có thể lưu trữ cây bằng một mảng T, nút thứ i của cây được lưu trữ bằng phần tử T[i]</a:t>
            </a:r>
            <a:r>
              <a:rPr lang="en-US" sz="2400" dirty="0">
                <a:latin typeface="Times New Roman" panose="02020603050405020304" pitchFamily="18" charset="0"/>
                <a:cs typeface="Times New Roman" panose="02020603050405020304" pitchFamily="18" charset="0"/>
              </a:rPr>
              <a:t>.</a:t>
            </a:r>
          </a:p>
        </p:txBody>
      </p:sp>
      <p:pic>
        <p:nvPicPr>
          <p:cNvPr id="6" name="Picture 5">
            <a:extLst>
              <a:ext uri="{FF2B5EF4-FFF2-40B4-BE49-F238E27FC236}">
                <a16:creationId xmlns:a16="http://schemas.microsoft.com/office/drawing/2014/main" id="{07BD4BD1-77F0-41DE-A957-AD7D5822CF71}"/>
              </a:ext>
            </a:extLst>
          </p:cNvPr>
          <p:cNvPicPr>
            <a:picLocks noChangeAspect="1"/>
          </p:cNvPicPr>
          <p:nvPr/>
        </p:nvPicPr>
        <p:blipFill>
          <a:blip r:embed="rId3"/>
          <a:stretch>
            <a:fillRect/>
          </a:stretch>
        </p:blipFill>
        <p:spPr>
          <a:xfrm>
            <a:off x="6867924" y="2407943"/>
            <a:ext cx="4613836" cy="2707522"/>
          </a:xfrm>
          <a:prstGeom prst="rect">
            <a:avLst/>
          </a:prstGeom>
        </p:spPr>
      </p:pic>
      <p:pic>
        <p:nvPicPr>
          <p:cNvPr id="8" name="Picture 7">
            <a:extLst>
              <a:ext uri="{FF2B5EF4-FFF2-40B4-BE49-F238E27FC236}">
                <a16:creationId xmlns:a16="http://schemas.microsoft.com/office/drawing/2014/main" id="{923C34ED-0931-4FDD-B94F-1DF17DEAB7E0}"/>
              </a:ext>
            </a:extLst>
          </p:cNvPr>
          <p:cNvPicPr>
            <a:picLocks noChangeAspect="1"/>
          </p:cNvPicPr>
          <p:nvPr/>
        </p:nvPicPr>
        <p:blipFill>
          <a:blip r:embed="rId4"/>
          <a:stretch>
            <a:fillRect/>
          </a:stretch>
        </p:blipFill>
        <p:spPr>
          <a:xfrm>
            <a:off x="6859297" y="830997"/>
            <a:ext cx="4631089" cy="1276710"/>
          </a:xfrm>
          <a:prstGeom prst="rect">
            <a:avLst/>
          </a:prstGeom>
        </p:spPr>
      </p:pic>
    </p:spTree>
    <p:extLst>
      <p:ext uri="{BB962C8B-B14F-4D97-AF65-F5344CB8AC3E}">
        <p14:creationId xmlns:p14="http://schemas.microsoft.com/office/powerpoint/2010/main" val="202780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arn(inVertic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anim calcmode="lin" valueType="num">
                                      <p:cBhvr additive="base">
                                        <p:cTn id="1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6" presetClass="entr" presetSubtype="16"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circle(in)">
                                      <p:cBhvr>
                                        <p:cTn id="23" dur="20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21" presetClass="entr" presetSubtype="1" fill="hold" nodeType="click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wheel(1)">
                                      <p:cBhvr>
                                        <p:cTn id="28" dur="2000"/>
                                        <p:tgtEl>
                                          <p:spTgt spid="6"/>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4">
                                            <p:txEl>
                                              <p:pRg st="1" end="1"/>
                                            </p:txEl>
                                          </p:spTgt>
                                        </p:tgtEl>
                                        <p:attrNameLst>
                                          <p:attrName>style.visibility</p:attrName>
                                        </p:attrNameLst>
                                      </p:cBhvr>
                                      <p:to>
                                        <p:strVal val="visible"/>
                                      </p:to>
                                    </p:set>
                                    <p:animEffect transition="in" filter="fade">
                                      <p:cBhvr>
                                        <p:cTn id="33"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1" name="Rectangle 11">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23" name="Picture 13">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5" name="Straight Connector 15">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or 17">
            <a:extLst>
              <a:ext uri="{FF2B5EF4-FFF2-40B4-BE49-F238E27FC236}">
                <a16:creationId xmlns:a16="http://schemas.microsoft.com/office/drawing/2014/main" id="{A56012FD-74A8-4C91-B318-435CF2B719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20" name="Rectangle 19">
            <a:extLst>
              <a:ext uri="{FF2B5EF4-FFF2-40B4-BE49-F238E27FC236}">
                <a16:creationId xmlns:a16="http://schemas.microsoft.com/office/drawing/2014/main" id="{3193BA5C-B8F3-4972-BA54-014C48FAF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a:extLst>
              <a:ext uri="{FF2B5EF4-FFF2-40B4-BE49-F238E27FC236}">
                <a16:creationId xmlns:a16="http://schemas.microsoft.com/office/drawing/2014/main" id="{D7162BAB-C25E-4CE9-B87C-F118DC7E7C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3530885"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extBox 1">
            <a:extLst>
              <a:ext uri="{FF2B5EF4-FFF2-40B4-BE49-F238E27FC236}">
                <a16:creationId xmlns:a16="http://schemas.microsoft.com/office/drawing/2014/main" id="{C7E59BE7-34AC-4227-9149-5B5528AF7969}"/>
              </a:ext>
            </a:extLst>
          </p:cNvPr>
          <p:cNvSpPr txBox="1"/>
          <p:nvPr/>
        </p:nvSpPr>
        <p:spPr>
          <a:xfrm>
            <a:off x="1453896" y="786423"/>
            <a:ext cx="3530157" cy="1049235"/>
          </a:xfrm>
          <a:prstGeom prst="rect">
            <a:avLst/>
          </a:prstGeom>
        </p:spPr>
        <p:txBody>
          <a:bodyPr vert="horz" lIns="91440" tIns="45720" rIns="91440" bIns="45720" rtlCol="0" anchor="t">
            <a:normAutofit/>
          </a:bodyPr>
          <a:lstStyle/>
          <a:p>
            <a:pPr defTabSz="914400">
              <a:lnSpc>
                <a:spcPct val="90000"/>
              </a:lnSpc>
              <a:spcBef>
                <a:spcPct val="0"/>
              </a:spcBef>
              <a:spcAft>
                <a:spcPts val="600"/>
              </a:spcAft>
            </a:pPr>
            <a:r>
              <a:rPr lang="en-US" sz="2700" cap="all" dirty="0">
                <a:latin typeface="+mj-lt"/>
                <a:ea typeface="+mj-ea"/>
                <a:cs typeface="+mj-cs"/>
              </a:rPr>
              <a:t>2. BIỂU DIỄN BẰNG CẤU TRÚC LIÊN KẾT</a:t>
            </a:r>
          </a:p>
        </p:txBody>
      </p:sp>
      <p:sp>
        <p:nvSpPr>
          <p:cNvPr id="24" name="Rectangle 23">
            <a:extLst>
              <a:ext uri="{FF2B5EF4-FFF2-40B4-BE49-F238E27FC236}">
                <a16:creationId xmlns:a16="http://schemas.microsoft.com/office/drawing/2014/main" id="{05B93327-222A-4DAC-9163-371BF44CD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 name="TextBox 4">
            <a:extLst>
              <a:ext uri="{FF2B5EF4-FFF2-40B4-BE49-F238E27FC236}">
                <a16:creationId xmlns:a16="http://schemas.microsoft.com/office/drawing/2014/main" id="{0048AF63-14C7-43B1-893E-241FBF232B7B}"/>
              </a:ext>
            </a:extLst>
          </p:cNvPr>
          <p:cNvSpPr txBox="1"/>
          <p:nvPr/>
        </p:nvSpPr>
        <p:spPr>
          <a:xfrm>
            <a:off x="576205" y="2014004"/>
            <a:ext cx="4644729" cy="3450613"/>
          </a:xfrm>
          <a:prstGeom prst="rect">
            <a:avLst/>
          </a:prstGeom>
        </p:spPr>
        <p:txBody>
          <a:bodyPr vert="horz" lIns="91440" tIns="45720" rIns="91440" bIns="45720" rtlCol="0" anchor="t">
            <a:noAutofit/>
          </a:bodyPr>
          <a:lstStyle/>
          <a:p>
            <a:pPr indent="-228600" defTabSz="914400">
              <a:lnSpc>
                <a:spcPct val="110000"/>
              </a:lnSpc>
              <a:spcAft>
                <a:spcPts val="600"/>
              </a:spcAft>
              <a:buClr>
                <a:schemeClr val="accent1"/>
              </a:buClr>
              <a:buSzPct val="100000"/>
              <a:buFont typeface="Arial" panose="020B0604020202020204" pitchFamily="34" charset="0"/>
              <a:buChar char="•"/>
            </a:pPr>
            <a:r>
              <a:rPr lang="en-US" sz="1500" dirty="0">
                <a:latin typeface="Times New Roman" panose="02020603050405020304" pitchFamily="18" charset="0"/>
                <a:cs typeface="Times New Roman" panose="02020603050405020304" pitchFamily="18" charset="0"/>
              </a:rPr>
              <a:t>Khi </a:t>
            </a:r>
            <a:r>
              <a:rPr lang="en-US" sz="1500" dirty="0" err="1">
                <a:latin typeface="Times New Roman" panose="02020603050405020304" pitchFamily="18" charset="0"/>
                <a:cs typeface="Times New Roman" panose="02020603050405020304" pitchFamily="18" charset="0"/>
              </a:rPr>
              <a:t>biểu</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diễn</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cây</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nhị</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phân</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bằng</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cấu</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trúc</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liên</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kết</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mỗi</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nút</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của</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cây</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là</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một</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bản</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ghi</a:t>
            </a:r>
            <a:r>
              <a:rPr lang="en-US" sz="1500" dirty="0">
                <a:latin typeface="Times New Roman" panose="02020603050405020304" pitchFamily="18" charset="0"/>
                <a:cs typeface="Times New Roman" panose="02020603050405020304" pitchFamily="18" charset="0"/>
              </a:rPr>
              <a:t> (record) </a:t>
            </a:r>
            <a:r>
              <a:rPr lang="en-US" sz="1500" dirty="0" err="1">
                <a:latin typeface="Times New Roman" panose="02020603050405020304" pitchFamily="18" charset="0"/>
                <a:cs typeface="Times New Roman" panose="02020603050405020304" pitchFamily="18" charset="0"/>
              </a:rPr>
              <a:t>gồm</a:t>
            </a:r>
            <a:r>
              <a:rPr lang="en-US" sz="1500" dirty="0">
                <a:latin typeface="Times New Roman" panose="02020603050405020304" pitchFamily="18" charset="0"/>
                <a:cs typeface="Times New Roman" panose="02020603050405020304" pitchFamily="18" charset="0"/>
              </a:rPr>
              <a:t> 3 </a:t>
            </a:r>
            <a:r>
              <a:rPr lang="en-US" sz="1500" dirty="0" err="1">
                <a:latin typeface="Times New Roman" panose="02020603050405020304" pitchFamily="18" charset="0"/>
                <a:cs typeface="Times New Roman" panose="02020603050405020304" pitchFamily="18" charset="0"/>
              </a:rPr>
              <a:t>trường</a:t>
            </a:r>
            <a:r>
              <a:rPr lang="en-US" sz="1500" dirty="0">
                <a:latin typeface="Times New Roman" panose="02020603050405020304" pitchFamily="18" charset="0"/>
                <a:cs typeface="Times New Roman" panose="02020603050405020304" pitchFamily="18" charset="0"/>
              </a:rPr>
              <a:t>:</a:t>
            </a:r>
          </a:p>
          <a:p>
            <a:pPr marL="285750" indent="-228600" defTabSz="914400">
              <a:lnSpc>
                <a:spcPct val="110000"/>
              </a:lnSpc>
              <a:spcAft>
                <a:spcPts val="600"/>
              </a:spcAft>
              <a:buClr>
                <a:schemeClr val="accent1"/>
              </a:buClr>
              <a:buSzPct val="100000"/>
              <a:buFont typeface="Arial" panose="020B0604020202020204" pitchFamily="34" charset="0"/>
              <a:buChar char="•"/>
            </a:pPr>
            <a:r>
              <a:rPr lang="en-US" sz="1500" dirty="0" err="1">
                <a:latin typeface="Times New Roman" panose="02020603050405020304" pitchFamily="18" charset="0"/>
                <a:cs typeface="Times New Roman" panose="02020603050405020304" pitchFamily="18" charset="0"/>
              </a:rPr>
              <a:t>Trường</a:t>
            </a:r>
            <a:r>
              <a:rPr lang="en-US" sz="1500" dirty="0">
                <a:latin typeface="Times New Roman" panose="02020603050405020304" pitchFamily="18" charset="0"/>
                <a:cs typeface="Times New Roman" panose="02020603050405020304" pitchFamily="18" charset="0"/>
              </a:rPr>
              <a:t> Info: </a:t>
            </a:r>
            <a:r>
              <a:rPr lang="en-US" sz="1500" dirty="0" err="1">
                <a:latin typeface="Times New Roman" panose="02020603050405020304" pitchFamily="18" charset="0"/>
                <a:cs typeface="Times New Roman" panose="02020603050405020304" pitchFamily="18" charset="0"/>
              </a:rPr>
              <a:t>Chứa</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giá</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trị</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lưu</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tại</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nút</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đó</a:t>
            </a:r>
            <a:r>
              <a:rPr lang="en-US" sz="1500" dirty="0">
                <a:latin typeface="Times New Roman" panose="02020603050405020304" pitchFamily="18" charset="0"/>
                <a:cs typeface="Times New Roman" panose="02020603050405020304" pitchFamily="18" charset="0"/>
              </a:rPr>
              <a:t>. </a:t>
            </a:r>
          </a:p>
          <a:p>
            <a:pPr marL="285750" indent="-228600" defTabSz="914400">
              <a:lnSpc>
                <a:spcPct val="110000"/>
              </a:lnSpc>
              <a:spcAft>
                <a:spcPts val="600"/>
              </a:spcAft>
              <a:buClr>
                <a:schemeClr val="accent1"/>
              </a:buClr>
              <a:buSzPct val="100000"/>
              <a:buFont typeface="Arial" panose="020B0604020202020204" pitchFamily="34" charset="0"/>
              <a:buChar char="•"/>
            </a:pPr>
            <a:r>
              <a:rPr lang="en-US" sz="1500" dirty="0" err="1">
                <a:latin typeface="Times New Roman" panose="02020603050405020304" pitchFamily="18" charset="0"/>
                <a:cs typeface="Times New Roman" panose="02020603050405020304" pitchFamily="18" charset="0"/>
              </a:rPr>
              <a:t>Trường</a:t>
            </a:r>
            <a:r>
              <a:rPr lang="en-US" sz="1500" dirty="0">
                <a:latin typeface="Times New Roman" panose="02020603050405020304" pitchFamily="18" charset="0"/>
                <a:cs typeface="Times New Roman" panose="02020603050405020304" pitchFamily="18" charset="0"/>
              </a:rPr>
              <a:t> Left: </a:t>
            </a:r>
            <a:r>
              <a:rPr lang="en-US" sz="1500" dirty="0" err="1">
                <a:latin typeface="Times New Roman" panose="02020603050405020304" pitchFamily="18" charset="0"/>
                <a:cs typeface="Times New Roman" panose="02020603050405020304" pitchFamily="18" charset="0"/>
              </a:rPr>
              <a:t>Chứa</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liên</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kết</a:t>
            </a:r>
            <a:r>
              <a:rPr lang="en-US" sz="1500" dirty="0">
                <a:latin typeface="Times New Roman" panose="02020603050405020304" pitchFamily="18" charset="0"/>
                <a:cs typeface="Times New Roman" panose="02020603050405020304" pitchFamily="18" charset="0"/>
              </a:rPr>
              <a:t> (con </a:t>
            </a:r>
            <a:r>
              <a:rPr lang="en-US" sz="1500" dirty="0" err="1">
                <a:latin typeface="Times New Roman" panose="02020603050405020304" pitchFamily="18" charset="0"/>
                <a:cs typeface="Times New Roman" panose="02020603050405020304" pitchFamily="18" charset="0"/>
              </a:rPr>
              <a:t>trỏ</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tới</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nút</a:t>
            </a:r>
            <a:r>
              <a:rPr lang="en-US" sz="1500" dirty="0">
                <a:latin typeface="Times New Roman" panose="02020603050405020304" pitchFamily="18" charset="0"/>
                <a:cs typeface="Times New Roman" panose="02020603050405020304" pitchFamily="18" charset="0"/>
              </a:rPr>
              <a:t> con </a:t>
            </a:r>
            <a:r>
              <a:rPr lang="en-US" sz="1500" dirty="0" err="1">
                <a:latin typeface="Times New Roman" panose="02020603050405020304" pitchFamily="18" charset="0"/>
                <a:cs typeface="Times New Roman" panose="02020603050405020304" pitchFamily="18" charset="0"/>
              </a:rPr>
              <a:t>trái</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tức</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là</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chứa</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một</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thông</a:t>
            </a:r>
            <a:r>
              <a:rPr lang="en-US" sz="1500" dirty="0">
                <a:latin typeface="Times New Roman" panose="02020603050405020304" pitchFamily="18" charset="0"/>
                <a:cs typeface="Times New Roman" panose="02020603050405020304" pitchFamily="18" charset="0"/>
              </a:rPr>
              <a:t> tin </a:t>
            </a:r>
            <a:r>
              <a:rPr lang="en-US" sz="1500" dirty="0" err="1">
                <a:latin typeface="Times New Roman" panose="02020603050405020304" pitchFamily="18" charset="0"/>
                <a:cs typeface="Times New Roman" panose="02020603050405020304" pitchFamily="18" charset="0"/>
              </a:rPr>
              <a:t>đủ</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để</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biết</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nút</a:t>
            </a:r>
            <a:r>
              <a:rPr lang="en-US" sz="1500" dirty="0">
                <a:latin typeface="Times New Roman" panose="02020603050405020304" pitchFamily="18" charset="0"/>
                <a:cs typeface="Times New Roman" panose="02020603050405020304" pitchFamily="18" charset="0"/>
              </a:rPr>
              <a:t> con </a:t>
            </a:r>
            <a:r>
              <a:rPr lang="en-US" sz="1500" dirty="0" err="1">
                <a:latin typeface="Times New Roman" panose="02020603050405020304" pitchFamily="18" charset="0"/>
                <a:cs typeface="Times New Roman" panose="02020603050405020304" pitchFamily="18" charset="0"/>
              </a:rPr>
              <a:t>trái</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của</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nút</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đó</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là</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nút</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nào</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trong</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trường</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hợp</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không</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có</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nút</a:t>
            </a:r>
            <a:r>
              <a:rPr lang="en-US" sz="1500" dirty="0">
                <a:latin typeface="Times New Roman" panose="02020603050405020304" pitchFamily="18" charset="0"/>
                <a:cs typeface="Times New Roman" panose="02020603050405020304" pitchFamily="18" charset="0"/>
              </a:rPr>
              <a:t> con </a:t>
            </a:r>
            <a:r>
              <a:rPr lang="en-US" sz="1500" dirty="0" err="1">
                <a:latin typeface="Times New Roman" panose="02020603050405020304" pitchFamily="18" charset="0"/>
                <a:cs typeface="Times New Roman" panose="02020603050405020304" pitchFamily="18" charset="0"/>
              </a:rPr>
              <a:t>trái</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trường</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này</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được</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gán</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một</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giá</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trị</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đặc</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biệt</a:t>
            </a:r>
            <a:r>
              <a:rPr lang="en-US" sz="1500" dirty="0">
                <a:latin typeface="Times New Roman" panose="02020603050405020304" pitchFamily="18" charset="0"/>
                <a:cs typeface="Times New Roman" panose="02020603050405020304" pitchFamily="18" charset="0"/>
              </a:rPr>
              <a:t>. </a:t>
            </a:r>
          </a:p>
          <a:p>
            <a:pPr marL="285750" indent="-228600" defTabSz="914400">
              <a:lnSpc>
                <a:spcPct val="110000"/>
              </a:lnSpc>
              <a:spcAft>
                <a:spcPts val="600"/>
              </a:spcAft>
              <a:buClr>
                <a:schemeClr val="accent1"/>
              </a:buClr>
              <a:buSzPct val="100000"/>
              <a:buFont typeface="Arial" panose="020B0604020202020204" pitchFamily="34" charset="0"/>
              <a:buChar char="•"/>
            </a:pPr>
            <a:r>
              <a:rPr lang="en-US" sz="1500" dirty="0" err="1">
                <a:latin typeface="Times New Roman" panose="02020603050405020304" pitchFamily="18" charset="0"/>
                <a:cs typeface="Times New Roman" panose="02020603050405020304" pitchFamily="18" charset="0"/>
              </a:rPr>
              <a:t>Trường</a:t>
            </a:r>
            <a:r>
              <a:rPr lang="en-US" sz="1500" dirty="0">
                <a:latin typeface="Times New Roman" panose="02020603050405020304" pitchFamily="18" charset="0"/>
                <a:cs typeface="Times New Roman" panose="02020603050405020304" pitchFamily="18" charset="0"/>
              </a:rPr>
              <a:t> Right: </a:t>
            </a:r>
            <a:r>
              <a:rPr lang="en-US" sz="1500" dirty="0" err="1">
                <a:latin typeface="Times New Roman" panose="02020603050405020304" pitchFamily="18" charset="0"/>
                <a:cs typeface="Times New Roman" panose="02020603050405020304" pitchFamily="18" charset="0"/>
              </a:rPr>
              <a:t>Chứa</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liên</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kết</a:t>
            </a:r>
            <a:r>
              <a:rPr lang="en-US" sz="1500" dirty="0">
                <a:latin typeface="Times New Roman" panose="02020603050405020304" pitchFamily="18" charset="0"/>
                <a:cs typeface="Times New Roman" panose="02020603050405020304" pitchFamily="18" charset="0"/>
              </a:rPr>
              <a:t> (con </a:t>
            </a:r>
            <a:r>
              <a:rPr lang="en-US" sz="1500" dirty="0" err="1">
                <a:latin typeface="Times New Roman" panose="02020603050405020304" pitchFamily="18" charset="0"/>
                <a:cs typeface="Times New Roman" panose="02020603050405020304" pitchFamily="18" charset="0"/>
              </a:rPr>
              <a:t>trỏ</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tới</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nút</a:t>
            </a:r>
            <a:r>
              <a:rPr lang="en-US" sz="1500" dirty="0">
                <a:latin typeface="Times New Roman" panose="02020603050405020304" pitchFamily="18" charset="0"/>
                <a:cs typeface="Times New Roman" panose="02020603050405020304" pitchFamily="18" charset="0"/>
              </a:rPr>
              <a:t> con </a:t>
            </a:r>
            <a:r>
              <a:rPr lang="en-US" sz="1500" dirty="0" err="1">
                <a:latin typeface="Times New Roman" panose="02020603050405020304" pitchFamily="18" charset="0"/>
                <a:cs typeface="Times New Roman" panose="02020603050405020304" pitchFamily="18" charset="0"/>
              </a:rPr>
              <a:t>phải</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tức</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là</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chứa</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một</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thông</a:t>
            </a:r>
            <a:r>
              <a:rPr lang="en-US" sz="1500" dirty="0">
                <a:latin typeface="Times New Roman" panose="02020603050405020304" pitchFamily="18" charset="0"/>
                <a:cs typeface="Times New Roman" panose="02020603050405020304" pitchFamily="18" charset="0"/>
              </a:rPr>
              <a:t> tin </a:t>
            </a:r>
            <a:r>
              <a:rPr lang="en-US" sz="1500" dirty="0" err="1">
                <a:latin typeface="Times New Roman" panose="02020603050405020304" pitchFamily="18" charset="0"/>
                <a:cs typeface="Times New Roman" panose="02020603050405020304" pitchFamily="18" charset="0"/>
              </a:rPr>
              <a:t>đủ</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để</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biết</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nút</a:t>
            </a:r>
            <a:r>
              <a:rPr lang="en-US" sz="1500" dirty="0">
                <a:latin typeface="Times New Roman" panose="02020603050405020304" pitchFamily="18" charset="0"/>
                <a:cs typeface="Times New Roman" panose="02020603050405020304" pitchFamily="18" charset="0"/>
              </a:rPr>
              <a:t> con </a:t>
            </a:r>
            <a:r>
              <a:rPr lang="en-US" sz="1500" dirty="0" err="1">
                <a:latin typeface="Times New Roman" panose="02020603050405020304" pitchFamily="18" charset="0"/>
                <a:cs typeface="Times New Roman" panose="02020603050405020304" pitchFamily="18" charset="0"/>
              </a:rPr>
              <a:t>phải</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của</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nút</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đó</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là</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nút</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nào</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trong</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trường</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hợp</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không</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có</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nút</a:t>
            </a:r>
            <a:r>
              <a:rPr lang="en-US" sz="1500" dirty="0">
                <a:latin typeface="Times New Roman" panose="02020603050405020304" pitchFamily="18" charset="0"/>
                <a:cs typeface="Times New Roman" panose="02020603050405020304" pitchFamily="18" charset="0"/>
              </a:rPr>
              <a:t> con </a:t>
            </a:r>
            <a:r>
              <a:rPr lang="en-US" sz="1500" dirty="0" err="1">
                <a:latin typeface="Times New Roman" panose="02020603050405020304" pitchFamily="18" charset="0"/>
                <a:cs typeface="Times New Roman" panose="02020603050405020304" pitchFamily="18" charset="0"/>
              </a:rPr>
              <a:t>phải</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trường</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này</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được</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gán</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một</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giá</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trị</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đặc</a:t>
            </a:r>
            <a:r>
              <a:rPr lang="en-US" sz="1500" dirty="0">
                <a:latin typeface="Times New Roman" panose="02020603050405020304" pitchFamily="18" charset="0"/>
                <a:cs typeface="Times New Roman" panose="02020603050405020304" pitchFamily="18" charset="0"/>
              </a:rPr>
              <a:t> </a:t>
            </a:r>
            <a:r>
              <a:rPr lang="en-US" sz="1500" dirty="0" err="1">
                <a:latin typeface="Times New Roman" panose="02020603050405020304" pitchFamily="18" charset="0"/>
                <a:cs typeface="Times New Roman" panose="02020603050405020304" pitchFamily="18" charset="0"/>
              </a:rPr>
              <a:t>biệt</a:t>
            </a:r>
            <a:r>
              <a:rPr lang="en-US" sz="1500" dirty="0">
                <a:latin typeface="Times New Roman" panose="02020603050405020304" pitchFamily="18" charset="0"/>
                <a:cs typeface="Times New Roman" panose="02020603050405020304" pitchFamily="18" charset="0"/>
              </a:rPr>
              <a:t>. </a:t>
            </a:r>
          </a:p>
        </p:txBody>
      </p:sp>
      <p:grpSp>
        <p:nvGrpSpPr>
          <p:cNvPr id="26" name="Group 25">
            <a:extLst>
              <a:ext uri="{FF2B5EF4-FFF2-40B4-BE49-F238E27FC236}">
                <a16:creationId xmlns:a16="http://schemas.microsoft.com/office/drawing/2014/main" id="{14EE34E3-F117-4487-8ACF-33DA65FA11B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0131" y="482171"/>
            <a:ext cx="6091791" cy="5149101"/>
            <a:chOff x="5460131" y="482171"/>
            <a:chExt cx="6091791" cy="5149101"/>
          </a:xfrm>
        </p:grpSpPr>
        <p:sp>
          <p:nvSpPr>
            <p:cNvPr id="27" name="Rectangle 26">
              <a:extLst>
                <a:ext uri="{FF2B5EF4-FFF2-40B4-BE49-F238E27FC236}">
                  <a16:creationId xmlns:a16="http://schemas.microsoft.com/office/drawing/2014/main" id="{39ACC02C-6424-4165-93C4-E83C8E81D4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60131" y="482171"/>
              <a:ext cx="6091791"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C182CB9C-C978-4C9B-9AAD-8B13418975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78956" y="812507"/>
              <a:ext cx="5461780"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0" name="Rectangle 29">
            <a:extLst>
              <a:ext uri="{FF2B5EF4-FFF2-40B4-BE49-F238E27FC236}">
                <a16:creationId xmlns:a16="http://schemas.microsoft.com/office/drawing/2014/main" id="{56388820-A63D-463C-9DBC-060A5ABE3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42379" y="977965"/>
            <a:ext cx="5134631" cy="4135339"/>
          </a:xfrm>
          <a:prstGeom prst="rect">
            <a:avLst/>
          </a:prstGeom>
          <a:solidFill>
            <a:schemeClr val="bg1"/>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9029B28D-4CA9-4B7E-85B1-70D7E3643647}"/>
              </a:ext>
            </a:extLst>
          </p:cNvPr>
          <p:cNvPicPr>
            <a:picLocks noChangeAspect="1"/>
          </p:cNvPicPr>
          <p:nvPr/>
        </p:nvPicPr>
        <p:blipFill>
          <a:blip r:embed="rId3"/>
          <a:stretch>
            <a:fillRect/>
          </a:stretch>
        </p:blipFill>
        <p:spPr>
          <a:xfrm>
            <a:off x="6362700" y="2604300"/>
            <a:ext cx="4171777" cy="2179753"/>
          </a:xfrm>
          <a:prstGeom prst="rect">
            <a:avLst/>
          </a:prstGeom>
        </p:spPr>
      </p:pic>
      <p:pic>
        <p:nvPicPr>
          <p:cNvPr id="32" name="Picture 31">
            <a:extLst>
              <a:ext uri="{FF2B5EF4-FFF2-40B4-BE49-F238E27FC236}">
                <a16:creationId xmlns:a16="http://schemas.microsoft.com/office/drawing/2014/main" id="{C04ED70F-D6FD-4EB1-A171-D30F885FE7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4" name="Straight Connector 33">
            <a:extLst>
              <a:ext uri="{FF2B5EF4-FFF2-40B4-BE49-F238E27FC236}">
                <a16:creationId xmlns:a16="http://schemas.microsoft.com/office/drawing/2014/main" id="{DA26CAE9-74C4-4EDD-8A80-77F79EAA86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5B1A1464-A1F6-498C-BDE6-FAB96DE77101}"/>
              </a:ext>
            </a:extLst>
          </p:cNvPr>
          <p:cNvPicPr>
            <a:picLocks noChangeAspect="1"/>
          </p:cNvPicPr>
          <p:nvPr/>
        </p:nvPicPr>
        <p:blipFill>
          <a:blip r:embed="rId4"/>
          <a:stretch>
            <a:fillRect/>
          </a:stretch>
        </p:blipFill>
        <p:spPr>
          <a:xfrm>
            <a:off x="7397568" y="1305961"/>
            <a:ext cx="1889307" cy="1065763"/>
          </a:xfrm>
          <a:prstGeom prst="rect">
            <a:avLst/>
          </a:prstGeom>
        </p:spPr>
      </p:pic>
    </p:spTree>
    <p:extLst>
      <p:ext uri="{BB962C8B-B14F-4D97-AF65-F5344CB8AC3E}">
        <p14:creationId xmlns:p14="http://schemas.microsoft.com/office/powerpoint/2010/main" val="92850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wipe(down)">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500" fill="hold"/>
                                        <p:tgtEl>
                                          <p:spTgt spid="9"/>
                                        </p:tgtEl>
                                        <p:attrNameLst>
                                          <p:attrName>ppt_x</p:attrName>
                                        </p:attrNameLst>
                                      </p:cBhvr>
                                      <p:tavLst>
                                        <p:tav tm="0">
                                          <p:val>
                                            <p:strVal val="#ppt_x"/>
                                          </p:val>
                                        </p:tav>
                                        <p:tav tm="100000">
                                          <p:val>
                                            <p:strVal val="#ppt_x"/>
                                          </p:val>
                                        </p:tav>
                                      </p:tavLst>
                                    </p:anim>
                                    <p:anim calcmode="lin" valueType="num">
                                      <p:cBhvr additive="base">
                                        <p:cTn id="13"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5">
                                            <p:txEl>
                                              <p:pRg st="0" end="0"/>
                                            </p:txEl>
                                          </p:spTgt>
                                        </p:tgtEl>
                                        <p:attrNameLst>
                                          <p:attrName>style.visibility</p:attrName>
                                        </p:attrNameLst>
                                      </p:cBhvr>
                                      <p:to>
                                        <p:strVal val="visible"/>
                                      </p:to>
                                    </p:set>
                                    <p:anim calcmode="lin" valueType="num">
                                      <p:cBhvr additive="base">
                                        <p:cTn id="18"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5">
                                            <p:txEl>
                                              <p:pRg st="1" end="1"/>
                                            </p:txEl>
                                          </p:spTgt>
                                        </p:tgtEl>
                                        <p:attrNameLst>
                                          <p:attrName>style.visibility</p:attrName>
                                        </p:attrNameLst>
                                      </p:cBhvr>
                                      <p:to>
                                        <p:strVal val="visible"/>
                                      </p:to>
                                    </p:set>
                                    <p:anim calcmode="lin" valueType="num">
                                      <p:cBhvr additive="base">
                                        <p:cTn id="24"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5">
                                            <p:txEl>
                                              <p:pRg st="2" end="2"/>
                                            </p:txEl>
                                          </p:spTgt>
                                        </p:tgtEl>
                                        <p:attrNameLst>
                                          <p:attrName>style.visibility</p:attrName>
                                        </p:attrNameLst>
                                      </p:cBhvr>
                                      <p:to>
                                        <p:strVal val="visible"/>
                                      </p:to>
                                    </p:set>
                                    <p:anim calcmode="lin" valueType="num">
                                      <p:cBhvr additive="base">
                                        <p:cTn id="30"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nodeType="clickEffect">
                                  <p:stCondLst>
                                    <p:cond delay="0"/>
                                  </p:stCondLst>
                                  <p:childTnLst>
                                    <p:set>
                                      <p:cBhvr>
                                        <p:cTn id="35" dur="1" fill="hold">
                                          <p:stCondLst>
                                            <p:cond delay="0"/>
                                          </p:stCondLst>
                                        </p:cTn>
                                        <p:tgtEl>
                                          <p:spTgt spid="5">
                                            <p:txEl>
                                              <p:pRg st="3" end="3"/>
                                            </p:txEl>
                                          </p:spTgt>
                                        </p:tgtEl>
                                        <p:attrNameLst>
                                          <p:attrName>style.visibility</p:attrName>
                                        </p:attrNameLst>
                                      </p:cBhvr>
                                      <p:to>
                                        <p:strVal val="visible"/>
                                      </p:to>
                                    </p:set>
                                    <p:anim calcmode="lin" valueType="num">
                                      <p:cBhvr additive="base">
                                        <p:cTn id="36"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nodeType="click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barn(inVertical)">
                                      <p:cBhvr>
                                        <p:cTn id="4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116F6FB-76E6-4119-A5C8-60CB2FBFC2A7}"/>
              </a:ext>
            </a:extLst>
          </p:cNvPr>
          <p:cNvSpPr txBox="1"/>
          <p:nvPr/>
        </p:nvSpPr>
        <p:spPr>
          <a:xfrm>
            <a:off x="0" y="0"/>
            <a:ext cx="7194430"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PHÉP DUYỆT CÂY NHỊ PHÂN</a:t>
            </a:r>
          </a:p>
        </p:txBody>
      </p:sp>
      <p:sp>
        <p:nvSpPr>
          <p:cNvPr id="3" name="TextBox 2">
            <a:extLst>
              <a:ext uri="{FF2B5EF4-FFF2-40B4-BE49-F238E27FC236}">
                <a16:creationId xmlns:a16="http://schemas.microsoft.com/office/drawing/2014/main" id="{B8F9D82F-62D4-4145-88C3-1D846AD88BD9}"/>
              </a:ext>
            </a:extLst>
          </p:cNvPr>
          <p:cNvSpPr txBox="1"/>
          <p:nvPr/>
        </p:nvSpPr>
        <p:spPr>
          <a:xfrm>
            <a:off x="0" y="689724"/>
            <a:ext cx="6314536" cy="1015663"/>
          </a:xfrm>
          <a:prstGeom prst="rect">
            <a:avLst/>
          </a:prstGeom>
          <a:noFill/>
        </p:spPr>
        <p:txBody>
          <a:bodyPr wrap="square" rtlCol="0">
            <a:spAutoFit/>
          </a:bodyPr>
          <a:lstStyle/>
          <a:p>
            <a:r>
              <a:rPr lang="vi-VN" sz="2400" b="1" i="1" dirty="0">
                <a:latin typeface="+mj-lt"/>
              </a:rPr>
              <a:t>Duyệt theo thứ tự trước </a:t>
            </a:r>
            <a:r>
              <a:rPr lang="en-US" sz="2400" b="1" i="1" dirty="0">
                <a:latin typeface="+mj-lt"/>
              </a:rPr>
              <a:t>- </a:t>
            </a:r>
            <a:r>
              <a:rPr lang="vi-VN" sz="2400" b="1" i="1" dirty="0">
                <a:latin typeface="+mj-lt"/>
              </a:rPr>
              <a:t>preorder traversal</a:t>
            </a:r>
            <a:endParaRPr lang="en-US" sz="2400" b="1" i="1" dirty="0">
              <a:latin typeface="+mj-lt"/>
            </a:endParaRPr>
          </a:p>
          <a:p>
            <a:r>
              <a:rPr lang="vi-VN" dirty="0">
                <a:latin typeface="+mj-lt"/>
              </a:rPr>
              <a:t>Trong phép duyệt theo thứ tự trước thì giá trị trong mỗi nút bất kỳ sẽ được liệt kê trước giá trị lưu trong hai nút con của nó</a:t>
            </a:r>
            <a:r>
              <a:rPr lang="en-US" dirty="0">
                <a:latin typeface="+mj-lt"/>
              </a:rPr>
              <a:t>.</a:t>
            </a:r>
          </a:p>
        </p:txBody>
      </p:sp>
      <p:sp>
        <p:nvSpPr>
          <p:cNvPr id="4" name="TextBox 3">
            <a:extLst>
              <a:ext uri="{FF2B5EF4-FFF2-40B4-BE49-F238E27FC236}">
                <a16:creationId xmlns:a16="http://schemas.microsoft.com/office/drawing/2014/main" id="{33E9D73C-530E-4C48-ABFD-84319304A83E}"/>
              </a:ext>
            </a:extLst>
          </p:cNvPr>
          <p:cNvSpPr txBox="1"/>
          <p:nvPr/>
        </p:nvSpPr>
        <p:spPr>
          <a:xfrm>
            <a:off x="86264" y="1939211"/>
            <a:ext cx="6228272" cy="1335835"/>
          </a:xfrm>
          <a:prstGeom prst="rect">
            <a:avLst/>
          </a:prstGeom>
          <a:noFill/>
        </p:spPr>
        <p:txBody>
          <a:bodyPr wrap="square" rtlCol="0">
            <a:spAutoFit/>
          </a:bodyPr>
          <a:lstStyle/>
          <a:p>
            <a:r>
              <a:rPr lang="en-US" sz="2400" b="1" i="1" dirty="0" err="1">
                <a:latin typeface="Times New Roman" panose="02020603050405020304" pitchFamily="18" charset="0"/>
                <a:cs typeface="Times New Roman" panose="02020603050405020304" pitchFamily="18" charset="0"/>
              </a:rPr>
              <a:t>Duyệt</a:t>
            </a:r>
            <a:r>
              <a:rPr lang="en-US" sz="2400" b="1" i="1" dirty="0">
                <a:latin typeface="Times New Roman" panose="02020603050405020304" pitchFamily="18" charset="0"/>
                <a:cs typeface="Times New Roman" panose="02020603050405020304" pitchFamily="18" charset="0"/>
              </a:rPr>
              <a:t> </a:t>
            </a:r>
            <a:r>
              <a:rPr lang="en-US" sz="2400" b="1" i="1" dirty="0" err="1">
                <a:latin typeface="Times New Roman" panose="02020603050405020304" pitchFamily="18" charset="0"/>
                <a:cs typeface="Times New Roman" panose="02020603050405020304" pitchFamily="18" charset="0"/>
              </a:rPr>
              <a:t>theo</a:t>
            </a:r>
            <a:r>
              <a:rPr lang="en-US" sz="2400" b="1" i="1" dirty="0">
                <a:latin typeface="Times New Roman" panose="02020603050405020304" pitchFamily="18" charset="0"/>
                <a:cs typeface="Times New Roman" panose="02020603050405020304" pitchFamily="18" charset="0"/>
              </a:rPr>
              <a:t> </a:t>
            </a:r>
            <a:r>
              <a:rPr lang="en-US" sz="2400" b="1" i="1" dirty="0" err="1">
                <a:latin typeface="Times New Roman" panose="02020603050405020304" pitchFamily="18" charset="0"/>
                <a:cs typeface="Times New Roman" panose="02020603050405020304" pitchFamily="18" charset="0"/>
              </a:rPr>
              <a:t>thứ</a:t>
            </a:r>
            <a:r>
              <a:rPr lang="en-US" sz="2400" b="1" i="1" dirty="0">
                <a:latin typeface="Times New Roman" panose="02020603050405020304" pitchFamily="18" charset="0"/>
                <a:cs typeface="Times New Roman" panose="02020603050405020304" pitchFamily="18" charset="0"/>
              </a:rPr>
              <a:t> </a:t>
            </a:r>
            <a:r>
              <a:rPr lang="en-US" sz="2400" b="1" i="1" dirty="0" err="1">
                <a:latin typeface="Times New Roman" panose="02020603050405020304" pitchFamily="18" charset="0"/>
                <a:cs typeface="Times New Roman" panose="02020603050405020304" pitchFamily="18" charset="0"/>
              </a:rPr>
              <a:t>tự</a:t>
            </a:r>
            <a:r>
              <a:rPr lang="en-US" sz="2400" b="1" i="1" dirty="0">
                <a:latin typeface="Times New Roman" panose="02020603050405020304" pitchFamily="18" charset="0"/>
                <a:cs typeface="Times New Roman" panose="02020603050405020304" pitchFamily="18" charset="0"/>
              </a:rPr>
              <a:t> </a:t>
            </a:r>
            <a:r>
              <a:rPr lang="en-US" sz="2400" b="1" i="1" dirty="0" err="1">
                <a:latin typeface="Times New Roman" panose="02020603050405020304" pitchFamily="18" charset="0"/>
                <a:cs typeface="Times New Roman" panose="02020603050405020304" pitchFamily="18" charset="0"/>
              </a:rPr>
              <a:t>giữa</a:t>
            </a:r>
            <a:r>
              <a:rPr lang="en-US" sz="2400" b="1" i="1" dirty="0">
                <a:latin typeface="Times New Roman" panose="02020603050405020304" pitchFamily="18" charset="0"/>
                <a:cs typeface="Times New Roman" panose="02020603050405020304" pitchFamily="18" charset="0"/>
              </a:rPr>
              <a:t> - </a:t>
            </a:r>
            <a:r>
              <a:rPr lang="en-US" sz="2400" b="1" i="1" dirty="0" err="1">
                <a:latin typeface="Times New Roman" panose="02020603050405020304" pitchFamily="18" charset="0"/>
                <a:cs typeface="Times New Roman" panose="02020603050405020304" pitchFamily="18" charset="0"/>
              </a:rPr>
              <a:t>inorder</a:t>
            </a:r>
            <a:r>
              <a:rPr lang="en-US" sz="2400" b="1" i="1" dirty="0">
                <a:latin typeface="Times New Roman" panose="02020603050405020304" pitchFamily="18" charset="0"/>
                <a:cs typeface="Times New Roman" panose="02020603050405020304" pitchFamily="18" charset="0"/>
              </a:rPr>
              <a:t> traversal</a:t>
            </a:r>
          </a:p>
          <a:p>
            <a:r>
              <a:rPr lang="vi-VN" dirty="0">
                <a:latin typeface="+mj-lt"/>
              </a:rPr>
              <a:t>Trong phép duyệt theo thứ tự giữa thì giá trị trong mỗi nút bất kỳ sẽ được liệt kê sau giá trị  lưu ở nút con trái và được liệt kê trước giá trị lưu ở nút con phải của nút đó</a:t>
            </a:r>
            <a:r>
              <a:rPr lang="en-US" dirty="0">
                <a:latin typeface="+mj-lt"/>
              </a:rPr>
              <a:t>.</a:t>
            </a:r>
          </a:p>
        </p:txBody>
      </p:sp>
      <p:sp>
        <p:nvSpPr>
          <p:cNvPr id="5" name="TextBox 4">
            <a:extLst>
              <a:ext uri="{FF2B5EF4-FFF2-40B4-BE49-F238E27FC236}">
                <a16:creationId xmlns:a16="http://schemas.microsoft.com/office/drawing/2014/main" id="{7D4F435C-D276-4FE5-AC6D-B21F0C21F1E7}"/>
              </a:ext>
            </a:extLst>
          </p:cNvPr>
          <p:cNvSpPr txBox="1"/>
          <p:nvPr/>
        </p:nvSpPr>
        <p:spPr>
          <a:xfrm>
            <a:off x="86264" y="3660592"/>
            <a:ext cx="6228271" cy="1569660"/>
          </a:xfrm>
          <a:prstGeom prst="rect">
            <a:avLst/>
          </a:prstGeom>
          <a:noFill/>
        </p:spPr>
        <p:txBody>
          <a:bodyPr wrap="square" rtlCol="0">
            <a:spAutoFit/>
          </a:bodyPr>
          <a:lstStyle/>
          <a:p>
            <a:r>
              <a:rPr lang="en-US" sz="2400" b="1" i="1" dirty="0" err="1">
                <a:latin typeface="Times New Roman" panose="02020603050405020304" pitchFamily="18" charset="0"/>
                <a:cs typeface="Times New Roman" panose="02020603050405020304" pitchFamily="18" charset="0"/>
              </a:rPr>
              <a:t>Duyệt</a:t>
            </a:r>
            <a:r>
              <a:rPr lang="en-US" sz="2400" b="1" i="1" dirty="0">
                <a:latin typeface="Times New Roman" panose="02020603050405020304" pitchFamily="18" charset="0"/>
                <a:cs typeface="Times New Roman" panose="02020603050405020304" pitchFamily="18" charset="0"/>
              </a:rPr>
              <a:t> </a:t>
            </a:r>
            <a:r>
              <a:rPr lang="en-US" sz="2400" b="1" i="1" dirty="0" err="1">
                <a:latin typeface="Times New Roman" panose="02020603050405020304" pitchFamily="18" charset="0"/>
                <a:cs typeface="Times New Roman" panose="02020603050405020304" pitchFamily="18" charset="0"/>
              </a:rPr>
              <a:t>theo</a:t>
            </a:r>
            <a:r>
              <a:rPr lang="en-US" sz="2400" b="1" i="1" dirty="0">
                <a:latin typeface="Times New Roman" panose="02020603050405020304" pitchFamily="18" charset="0"/>
                <a:cs typeface="Times New Roman" panose="02020603050405020304" pitchFamily="18" charset="0"/>
              </a:rPr>
              <a:t> </a:t>
            </a:r>
            <a:r>
              <a:rPr lang="en-US" sz="2400" b="1" i="1" dirty="0" err="1">
                <a:latin typeface="Times New Roman" panose="02020603050405020304" pitchFamily="18" charset="0"/>
                <a:cs typeface="Times New Roman" panose="02020603050405020304" pitchFamily="18" charset="0"/>
              </a:rPr>
              <a:t>thứ</a:t>
            </a:r>
            <a:r>
              <a:rPr lang="en-US" sz="2400" b="1" i="1" dirty="0">
                <a:latin typeface="Times New Roman" panose="02020603050405020304" pitchFamily="18" charset="0"/>
                <a:cs typeface="Times New Roman" panose="02020603050405020304" pitchFamily="18" charset="0"/>
              </a:rPr>
              <a:t> </a:t>
            </a:r>
            <a:r>
              <a:rPr lang="en-US" sz="2400" b="1" i="1" dirty="0" err="1">
                <a:latin typeface="Times New Roman" panose="02020603050405020304" pitchFamily="18" charset="0"/>
                <a:cs typeface="Times New Roman" panose="02020603050405020304" pitchFamily="18" charset="0"/>
              </a:rPr>
              <a:t>tự</a:t>
            </a:r>
            <a:r>
              <a:rPr lang="en-US" sz="2400" b="1" i="1" dirty="0">
                <a:latin typeface="Times New Roman" panose="02020603050405020304" pitchFamily="18" charset="0"/>
                <a:cs typeface="Times New Roman" panose="02020603050405020304" pitchFamily="18" charset="0"/>
              </a:rPr>
              <a:t> </a:t>
            </a:r>
            <a:r>
              <a:rPr lang="en-US" sz="2400" b="1" i="1" dirty="0" err="1">
                <a:latin typeface="Times New Roman" panose="02020603050405020304" pitchFamily="18" charset="0"/>
                <a:cs typeface="Times New Roman" panose="02020603050405020304" pitchFamily="18" charset="0"/>
              </a:rPr>
              <a:t>sau</a:t>
            </a:r>
            <a:r>
              <a:rPr lang="en-US" sz="2400" b="1" i="1" dirty="0">
                <a:latin typeface="Times New Roman" panose="02020603050405020304" pitchFamily="18" charset="0"/>
                <a:cs typeface="Times New Roman" panose="02020603050405020304" pitchFamily="18" charset="0"/>
              </a:rPr>
              <a:t> - </a:t>
            </a:r>
            <a:r>
              <a:rPr lang="en-US" sz="2400" b="1" i="1" dirty="0" err="1">
                <a:latin typeface="Times New Roman" panose="02020603050405020304" pitchFamily="18" charset="0"/>
                <a:cs typeface="Times New Roman" panose="02020603050405020304" pitchFamily="18" charset="0"/>
              </a:rPr>
              <a:t>postorder</a:t>
            </a:r>
            <a:r>
              <a:rPr lang="en-US" sz="2400" b="1" i="1" dirty="0">
                <a:latin typeface="Times New Roman" panose="02020603050405020304" pitchFamily="18" charset="0"/>
                <a:cs typeface="Times New Roman" panose="02020603050405020304" pitchFamily="18" charset="0"/>
              </a:rPr>
              <a:t> traversal</a:t>
            </a:r>
          </a:p>
          <a:p>
            <a:r>
              <a:rPr lang="vi-VN" dirty="0">
                <a:latin typeface="+mj-lt"/>
              </a:rPr>
              <a:t>Trong phép duyệt theo thứ tự giữa thì giá trị trong mỗi nút bất kỳ sẽ được liệt kê sau giá trị  lưu ở</a:t>
            </a:r>
            <a:r>
              <a:rPr lang="en-US" dirty="0">
                <a:latin typeface="+mj-lt"/>
              </a:rPr>
              <a:t> </a:t>
            </a:r>
            <a:r>
              <a:rPr lang="en-US" dirty="0" err="1">
                <a:latin typeface="+mj-lt"/>
              </a:rPr>
              <a:t>hai</a:t>
            </a:r>
            <a:r>
              <a:rPr lang="vi-VN" dirty="0">
                <a:latin typeface="+mj-lt"/>
              </a:rPr>
              <a:t> nút con trái của nút đó</a:t>
            </a:r>
            <a:r>
              <a:rPr lang="en-US" dirty="0"/>
              <a:t>.</a:t>
            </a:r>
          </a:p>
          <a:p>
            <a:endParaRPr lang="en-US" dirty="0"/>
          </a:p>
          <a:p>
            <a:endParaRPr lang="en-US" dirty="0"/>
          </a:p>
        </p:txBody>
      </p:sp>
      <p:pic>
        <p:nvPicPr>
          <p:cNvPr id="7" name="Picture 6">
            <a:extLst>
              <a:ext uri="{FF2B5EF4-FFF2-40B4-BE49-F238E27FC236}">
                <a16:creationId xmlns:a16="http://schemas.microsoft.com/office/drawing/2014/main" id="{CBEF539E-AE3F-4645-9804-FFAB7D8C414D}"/>
              </a:ext>
            </a:extLst>
          </p:cNvPr>
          <p:cNvPicPr>
            <a:picLocks noChangeAspect="1"/>
          </p:cNvPicPr>
          <p:nvPr/>
        </p:nvPicPr>
        <p:blipFill>
          <a:blip r:embed="rId2"/>
          <a:stretch>
            <a:fillRect/>
          </a:stretch>
        </p:blipFill>
        <p:spPr>
          <a:xfrm>
            <a:off x="6531763" y="1794632"/>
            <a:ext cx="4234003" cy="1837088"/>
          </a:xfrm>
          <a:prstGeom prst="rect">
            <a:avLst/>
          </a:prstGeom>
        </p:spPr>
      </p:pic>
      <p:pic>
        <p:nvPicPr>
          <p:cNvPr id="9" name="Picture 8">
            <a:extLst>
              <a:ext uri="{FF2B5EF4-FFF2-40B4-BE49-F238E27FC236}">
                <a16:creationId xmlns:a16="http://schemas.microsoft.com/office/drawing/2014/main" id="{9D007340-4E9D-4525-AE86-CFD5C5B7B9C6}"/>
              </a:ext>
            </a:extLst>
          </p:cNvPr>
          <p:cNvPicPr>
            <a:picLocks noChangeAspect="1"/>
          </p:cNvPicPr>
          <p:nvPr/>
        </p:nvPicPr>
        <p:blipFill>
          <a:blip r:embed="rId3"/>
          <a:stretch>
            <a:fillRect/>
          </a:stretch>
        </p:blipFill>
        <p:spPr>
          <a:xfrm>
            <a:off x="6531763" y="0"/>
            <a:ext cx="4234003" cy="1803604"/>
          </a:xfrm>
          <a:prstGeom prst="rect">
            <a:avLst/>
          </a:prstGeom>
        </p:spPr>
      </p:pic>
      <p:pic>
        <p:nvPicPr>
          <p:cNvPr id="11" name="Picture 10">
            <a:extLst>
              <a:ext uri="{FF2B5EF4-FFF2-40B4-BE49-F238E27FC236}">
                <a16:creationId xmlns:a16="http://schemas.microsoft.com/office/drawing/2014/main" id="{9E74E808-2B0A-4ABE-9A45-3883AB3190F9}"/>
              </a:ext>
            </a:extLst>
          </p:cNvPr>
          <p:cNvPicPr>
            <a:picLocks noChangeAspect="1"/>
          </p:cNvPicPr>
          <p:nvPr/>
        </p:nvPicPr>
        <p:blipFill>
          <a:blip r:embed="rId4"/>
          <a:stretch>
            <a:fillRect/>
          </a:stretch>
        </p:blipFill>
        <p:spPr>
          <a:xfrm>
            <a:off x="6531763" y="3631720"/>
            <a:ext cx="4234003" cy="2222950"/>
          </a:xfrm>
          <a:prstGeom prst="rect">
            <a:avLst/>
          </a:prstGeom>
        </p:spPr>
      </p:pic>
    </p:spTree>
    <p:extLst>
      <p:ext uri="{BB962C8B-B14F-4D97-AF65-F5344CB8AC3E}">
        <p14:creationId xmlns:p14="http://schemas.microsoft.com/office/powerpoint/2010/main" val="3111192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circle(in)">
                                      <p:cBhvr>
                                        <p:cTn id="17" dur="20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circle(in)">
                                      <p:cBhvr>
                                        <p:cTn id="22" dur="20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animEffect transition="in" filter="barn(inVertical)">
                                      <p:cBhvr>
                                        <p:cTn id="27" dur="500"/>
                                        <p:tgtEl>
                                          <p:spTgt spid="4">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barn(inVertical)">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nodeType="clickEffect">
                                  <p:stCondLst>
                                    <p:cond delay="0"/>
                                  </p:stCondLst>
                                  <p:childTnLst>
                                    <p:set>
                                      <p:cBhvr>
                                        <p:cTn id="36" dur="1" fill="hold">
                                          <p:stCondLst>
                                            <p:cond delay="0"/>
                                          </p:stCondLst>
                                        </p:cTn>
                                        <p:tgtEl>
                                          <p:spTgt spid="4">
                                            <p:txEl>
                                              <p:pRg st="1" end="1"/>
                                            </p:txEl>
                                          </p:spTgt>
                                        </p:tgtEl>
                                        <p:attrNameLst>
                                          <p:attrName>style.visibility</p:attrName>
                                        </p:attrNameLst>
                                      </p:cBhvr>
                                      <p:to>
                                        <p:strVal val="visible"/>
                                      </p:to>
                                    </p:set>
                                    <p:animEffect transition="in" filter="barn(inVertical)">
                                      <p:cBhvr>
                                        <p:cTn id="37" dur="500"/>
                                        <p:tgtEl>
                                          <p:spTgt spid="4">
                                            <p:txEl>
                                              <p:pRg st="1" end="1"/>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1" presetClass="entr" presetSubtype="1" fill="hold" nodeType="clickEffect">
                                  <p:stCondLst>
                                    <p:cond delay="0"/>
                                  </p:stCondLst>
                                  <p:childTnLst>
                                    <p:set>
                                      <p:cBhvr>
                                        <p:cTn id="41" dur="1" fill="hold">
                                          <p:stCondLst>
                                            <p:cond delay="0"/>
                                          </p:stCondLst>
                                        </p:cTn>
                                        <p:tgtEl>
                                          <p:spTgt spid="5">
                                            <p:txEl>
                                              <p:pRg st="0" end="0"/>
                                            </p:txEl>
                                          </p:spTgt>
                                        </p:tgtEl>
                                        <p:attrNameLst>
                                          <p:attrName>style.visibility</p:attrName>
                                        </p:attrNameLst>
                                      </p:cBhvr>
                                      <p:to>
                                        <p:strVal val="visible"/>
                                      </p:to>
                                    </p:set>
                                    <p:animEffect transition="in" filter="wheel(1)">
                                      <p:cBhvr>
                                        <p:cTn id="42" dur="2000"/>
                                        <p:tgtEl>
                                          <p:spTgt spid="5">
                                            <p:txEl>
                                              <p:pRg st="0" end="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1" presetClass="entr" presetSubtype="1" fill="hold" nodeType="click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wheel(1)">
                                      <p:cBhvr>
                                        <p:cTn id="47" dur="2000"/>
                                        <p:tgtEl>
                                          <p:spTgt spid="11"/>
                                        </p:tgtEl>
                                      </p:cBhvr>
                                    </p:animEffect>
                                  </p:childTnLst>
                                </p:cTn>
                              </p:par>
                            </p:childTnLst>
                          </p:cTn>
                        </p:par>
                      </p:childTnLst>
                    </p:cTn>
                  </p:par>
                  <p:par>
                    <p:cTn id="48" fill="hold">
                      <p:stCondLst>
                        <p:cond delay="indefinite"/>
                      </p:stCondLst>
                      <p:childTnLst>
                        <p:par>
                          <p:cTn id="49" fill="hold">
                            <p:stCondLst>
                              <p:cond delay="0"/>
                            </p:stCondLst>
                            <p:childTnLst>
                              <p:par>
                                <p:cTn id="50" presetID="21" presetClass="entr" presetSubtype="1" fill="hold" nodeType="clickEffect">
                                  <p:stCondLst>
                                    <p:cond delay="0"/>
                                  </p:stCondLst>
                                  <p:childTnLst>
                                    <p:set>
                                      <p:cBhvr>
                                        <p:cTn id="51" dur="1" fill="hold">
                                          <p:stCondLst>
                                            <p:cond delay="0"/>
                                          </p:stCondLst>
                                        </p:cTn>
                                        <p:tgtEl>
                                          <p:spTgt spid="5">
                                            <p:txEl>
                                              <p:pRg st="1" end="1"/>
                                            </p:txEl>
                                          </p:spTgt>
                                        </p:tgtEl>
                                        <p:attrNameLst>
                                          <p:attrName>style.visibility</p:attrName>
                                        </p:attrNameLst>
                                      </p:cBhvr>
                                      <p:to>
                                        <p:strVal val="visible"/>
                                      </p:to>
                                    </p:set>
                                    <p:animEffect transition="in" filter="wheel(1)">
                                      <p:cBhvr>
                                        <p:cTn id="52" dur="20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3" name="Picture 12">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5" name="Straight Connector 14">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56012FD-74A8-4C91-B318-435CF2B719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9" name="Rectangle 18">
            <a:extLst>
              <a:ext uri="{FF2B5EF4-FFF2-40B4-BE49-F238E27FC236}">
                <a16:creationId xmlns:a16="http://schemas.microsoft.com/office/drawing/2014/main" id="{3193BA5C-B8F3-4972-BA54-014C48FAF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20">
            <a:extLst>
              <a:ext uri="{FF2B5EF4-FFF2-40B4-BE49-F238E27FC236}">
                <a16:creationId xmlns:a16="http://schemas.microsoft.com/office/drawing/2014/main" id="{D7162BAB-C25E-4CE9-B87C-F118DC7E7C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3530885"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extBox 1">
            <a:extLst>
              <a:ext uri="{FF2B5EF4-FFF2-40B4-BE49-F238E27FC236}">
                <a16:creationId xmlns:a16="http://schemas.microsoft.com/office/drawing/2014/main" id="{885A0575-C771-44A5-A1EF-B7FAF4B34570}"/>
              </a:ext>
            </a:extLst>
          </p:cNvPr>
          <p:cNvSpPr txBox="1"/>
          <p:nvPr/>
        </p:nvSpPr>
        <p:spPr>
          <a:xfrm>
            <a:off x="79716" y="101210"/>
            <a:ext cx="7813029" cy="1049235"/>
          </a:xfrm>
          <a:prstGeom prst="rect">
            <a:avLst/>
          </a:prstGeom>
        </p:spPr>
        <p:txBody>
          <a:bodyPr vert="horz" lIns="91440" tIns="45720" rIns="91440" bIns="45720" rtlCol="0" anchor="t">
            <a:normAutofit/>
          </a:bodyPr>
          <a:lstStyle/>
          <a:p>
            <a:pPr defTabSz="914400">
              <a:lnSpc>
                <a:spcPct val="90000"/>
              </a:lnSpc>
              <a:spcBef>
                <a:spcPct val="0"/>
              </a:spcBef>
              <a:spcAft>
                <a:spcPts val="600"/>
              </a:spcAft>
            </a:pPr>
            <a:r>
              <a:rPr lang="en-US" sz="2400" b="1" cap="all" dirty="0">
                <a:latin typeface="Times New Roman" panose="02020603050405020304" pitchFamily="18" charset="0"/>
                <a:ea typeface="+mj-ea"/>
                <a:cs typeface="Times New Roman" panose="02020603050405020304" pitchFamily="18" charset="0"/>
              </a:rPr>
              <a:t>CÂY NHỊ PHÂN TÌM KIẾM – BINARY SEARCH TREE</a:t>
            </a:r>
          </a:p>
        </p:txBody>
      </p:sp>
      <p:sp>
        <p:nvSpPr>
          <p:cNvPr id="23" name="Rectangle 22">
            <a:extLst>
              <a:ext uri="{FF2B5EF4-FFF2-40B4-BE49-F238E27FC236}">
                <a16:creationId xmlns:a16="http://schemas.microsoft.com/office/drawing/2014/main" id="{05B93327-222A-4DAC-9163-371BF44CD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 name="TextBox 4">
            <a:extLst>
              <a:ext uri="{FF2B5EF4-FFF2-40B4-BE49-F238E27FC236}">
                <a16:creationId xmlns:a16="http://schemas.microsoft.com/office/drawing/2014/main" id="{0B91F3D3-C269-4BFB-AA2C-AB9A108A6500}"/>
              </a:ext>
            </a:extLst>
          </p:cNvPr>
          <p:cNvSpPr txBox="1"/>
          <p:nvPr/>
        </p:nvSpPr>
        <p:spPr>
          <a:xfrm>
            <a:off x="1200919" y="2191956"/>
            <a:ext cx="4363684" cy="3502227"/>
          </a:xfrm>
          <a:prstGeom prst="rect">
            <a:avLst/>
          </a:prstGeom>
        </p:spPr>
        <p:txBody>
          <a:bodyPr vert="horz" lIns="91440" tIns="45720" rIns="91440" bIns="45720" rtlCol="0" anchor="t">
            <a:normAutofit/>
          </a:bodyPr>
          <a:lstStyle/>
          <a:p>
            <a:pPr indent="-228600" defTabSz="914400">
              <a:lnSpc>
                <a:spcPct val="120000"/>
              </a:lnSpc>
              <a:spcAft>
                <a:spcPts val="600"/>
              </a:spcAft>
              <a:buClr>
                <a:schemeClr val="accent1"/>
              </a:buClr>
              <a:buSzPct val="100000"/>
              <a:buFont typeface="Arial" panose="020B0604020202020204" pitchFamily="34" charset="0"/>
              <a:buChar char="•"/>
            </a:pPr>
            <a:r>
              <a:rPr lang="en-US" sz="2000" b="1" i="0" dirty="0" err="1">
                <a:latin typeface="Times New Roman" panose="02020603050405020304" pitchFamily="18" charset="0"/>
                <a:cs typeface="Times New Roman" panose="02020603050405020304" pitchFamily="18" charset="0"/>
              </a:rPr>
              <a:t>Cây</a:t>
            </a:r>
            <a:r>
              <a:rPr lang="en-US" sz="2000" b="1" i="0" dirty="0">
                <a:latin typeface="Times New Roman" panose="02020603050405020304" pitchFamily="18" charset="0"/>
                <a:cs typeface="Times New Roman" panose="02020603050405020304" pitchFamily="18" charset="0"/>
              </a:rPr>
              <a:t> </a:t>
            </a:r>
            <a:r>
              <a:rPr lang="en-US" sz="2000" b="1" i="0" dirty="0" err="1">
                <a:latin typeface="Times New Roman" panose="02020603050405020304" pitchFamily="18" charset="0"/>
                <a:cs typeface="Times New Roman" panose="02020603050405020304" pitchFamily="18" charset="0"/>
              </a:rPr>
              <a:t>nhị</a:t>
            </a:r>
            <a:r>
              <a:rPr lang="en-US" sz="2000" b="1" i="0" dirty="0">
                <a:latin typeface="Times New Roman" panose="02020603050405020304" pitchFamily="18" charset="0"/>
                <a:cs typeface="Times New Roman" panose="02020603050405020304" pitchFamily="18" charset="0"/>
              </a:rPr>
              <a:t> </a:t>
            </a:r>
            <a:r>
              <a:rPr lang="en-US" sz="2000" b="1" i="0" dirty="0" err="1">
                <a:latin typeface="Times New Roman" panose="02020603050405020304" pitchFamily="18" charset="0"/>
                <a:cs typeface="Times New Roman" panose="02020603050405020304" pitchFamily="18" charset="0"/>
              </a:rPr>
              <a:t>phân</a:t>
            </a:r>
            <a:r>
              <a:rPr lang="en-US" sz="2000" b="1" i="0" dirty="0">
                <a:latin typeface="Times New Roman" panose="02020603050405020304" pitchFamily="18" charset="0"/>
                <a:cs typeface="Times New Roman" panose="02020603050405020304" pitchFamily="18" charset="0"/>
              </a:rPr>
              <a:t> </a:t>
            </a:r>
            <a:r>
              <a:rPr lang="en-US" sz="2000" b="1" i="0" dirty="0" err="1">
                <a:latin typeface="Times New Roman" panose="02020603050405020304" pitchFamily="18" charset="0"/>
                <a:cs typeface="Times New Roman" panose="02020603050405020304" pitchFamily="18" charset="0"/>
              </a:rPr>
              <a:t>tìm</a:t>
            </a:r>
            <a:r>
              <a:rPr lang="en-US" sz="2000" b="1" i="0" dirty="0">
                <a:latin typeface="Times New Roman" panose="02020603050405020304" pitchFamily="18" charset="0"/>
                <a:cs typeface="Times New Roman" panose="02020603050405020304" pitchFamily="18" charset="0"/>
              </a:rPr>
              <a:t> </a:t>
            </a:r>
            <a:r>
              <a:rPr lang="en-US" sz="2000" b="1" i="0" dirty="0" err="1">
                <a:latin typeface="Times New Roman" panose="02020603050405020304" pitchFamily="18" charset="0"/>
                <a:cs typeface="Times New Roman" panose="02020603050405020304" pitchFamily="18" charset="0"/>
              </a:rPr>
              <a:t>kiếm</a:t>
            </a:r>
            <a:r>
              <a:rPr lang="en-US" sz="2000" b="1"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là</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cây</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nhị</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phân</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trong</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đó</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tại</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mỗi</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nút</a:t>
            </a:r>
            <a:r>
              <a:rPr lang="en-US" sz="2000" dirty="0">
                <a:latin typeface="Times New Roman" panose="02020603050405020304" pitchFamily="18" charset="0"/>
                <a:cs typeface="Times New Roman" panose="02020603050405020304" pitchFamily="18" charset="0"/>
              </a:rPr>
              <a:t>:</a:t>
            </a:r>
          </a:p>
          <a:p>
            <a:pPr indent="-228600" defTabSz="914400">
              <a:lnSpc>
                <a:spcPct val="120000"/>
              </a:lnSpc>
              <a:spcAft>
                <a:spcPts val="600"/>
              </a:spcAft>
              <a:buClr>
                <a:schemeClr val="accent1"/>
              </a:buClr>
              <a:buSzPct val="100000"/>
              <a:buFont typeface="Arial" panose="020B0604020202020204" pitchFamily="34" charset="0"/>
              <a:buChar char="•"/>
            </a:pPr>
            <a:r>
              <a:rPr lang="en-US" sz="2000" b="1" dirty="0" err="1">
                <a:latin typeface="Times New Roman" panose="02020603050405020304" pitchFamily="18" charset="0"/>
                <a:cs typeface="Times New Roman" panose="02020603050405020304" pitchFamily="18" charset="0"/>
              </a:rPr>
              <a:t>K</a:t>
            </a:r>
            <a:r>
              <a:rPr lang="en-US" sz="2000" b="1" i="0" dirty="0" err="1">
                <a:latin typeface="Times New Roman" panose="02020603050405020304" pitchFamily="18" charset="0"/>
                <a:cs typeface="Times New Roman" panose="02020603050405020304" pitchFamily="18" charset="0"/>
              </a:rPr>
              <a:t>hóa</a:t>
            </a:r>
            <a:r>
              <a:rPr lang="en-US" sz="2000" b="1"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của</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nút</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đang</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xét</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lớn</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hơn</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khóa</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của</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tất</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cả</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các</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nút</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thuộc</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cây</a:t>
            </a:r>
            <a:r>
              <a:rPr lang="en-US" sz="2000" b="0" i="0" dirty="0">
                <a:latin typeface="Times New Roman" panose="02020603050405020304" pitchFamily="18" charset="0"/>
                <a:cs typeface="Times New Roman" panose="02020603050405020304" pitchFamily="18" charset="0"/>
              </a:rPr>
              <a:t> con </a:t>
            </a:r>
            <a:r>
              <a:rPr lang="en-US" sz="2000" b="0" i="0" dirty="0" err="1">
                <a:latin typeface="Times New Roman" panose="02020603050405020304" pitchFamily="18" charset="0"/>
                <a:cs typeface="Times New Roman" panose="02020603050405020304" pitchFamily="18" charset="0"/>
              </a:rPr>
              <a:t>trái</a:t>
            </a:r>
            <a:r>
              <a:rPr lang="en-US" sz="2000" b="0" i="0" dirty="0">
                <a:latin typeface="Times New Roman" panose="02020603050405020304" pitchFamily="18" charset="0"/>
                <a:cs typeface="Times New Roman" panose="02020603050405020304" pitchFamily="18" charset="0"/>
              </a:rPr>
              <a:t> </a:t>
            </a:r>
          </a:p>
          <a:p>
            <a:pPr indent="-228600" defTabSz="914400">
              <a:lnSpc>
                <a:spcPct val="120000"/>
              </a:lnSpc>
              <a:spcAft>
                <a:spcPts val="600"/>
              </a:spcAft>
              <a:buClr>
                <a:schemeClr val="accent1"/>
              </a:buClr>
              <a:buSzPct val="100000"/>
              <a:buFont typeface="Arial" panose="020B0604020202020204" pitchFamily="34" charset="0"/>
              <a:buChar char="•"/>
            </a:pPr>
            <a:r>
              <a:rPr lang="en-US" sz="2000" b="1" i="0" dirty="0" err="1">
                <a:latin typeface="Times New Roman" panose="02020603050405020304" pitchFamily="18" charset="0"/>
                <a:cs typeface="Times New Roman" panose="02020603050405020304" pitchFamily="18" charset="0"/>
              </a:rPr>
              <a:t>Khóa</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của</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nút</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đáng</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xét</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nhỏ</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hơn</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khóa</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của</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tất</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cả</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các</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nút</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thuộc</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cây</a:t>
            </a:r>
            <a:r>
              <a:rPr lang="en-US" sz="2000" b="0" i="0" dirty="0">
                <a:latin typeface="Times New Roman" panose="02020603050405020304" pitchFamily="18" charset="0"/>
                <a:cs typeface="Times New Roman" panose="02020603050405020304" pitchFamily="18" charset="0"/>
              </a:rPr>
              <a:t> con </a:t>
            </a:r>
            <a:r>
              <a:rPr lang="en-US" sz="2000" b="0" i="0" dirty="0" err="1">
                <a:latin typeface="Times New Roman" panose="02020603050405020304" pitchFamily="18" charset="0"/>
                <a:cs typeface="Times New Roman" panose="02020603050405020304" pitchFamily="18" charset="0"/>
              </a:rPr>
              <a:t>phải</a:t>
            </a:r>
            <a:r>
              <a:rPr lang="en-US" sz="2000" b="0" i="0" dirty="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p:txBody>
      </p:sp>
      <p:grpSp>
        <p:nvGrpSpPr>
          <p:cNvPr id="25" name="Group 24">
            <a:extLst>
              <a:ext uri="{FF2B5EF4-FFF2-40B4-BE49-F238E27FC236}">
                <a16:creationId xmlns:a16="http://schemas.microsoft.com/office/drawing/2014/main" id="{14EE34E3-F117-4487-8ACF-33DA65FA11B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0131" y="482171"/>
            <a:ext cx="6091791" cy="5149101"/>
            <a:chOff x="5460131" y="482171"/>
            <a:chExt cx="6091791" cy="5149101"/>
          </a:xfrm>
        </p:grpSpPr>
        <p:sp>
          <p:nvSpPr>
            <p:cNvPr id="26" name="Rectangle 25">
              <a:extLst>
                <a:ext uri="{FF2B5EF4-FFF2-40B4-BE49-F238E27FC236}">
                  <a16:creationId xmlns:a16="http://schemas.microsoft.com/office/drawing/2014/main" id="{39ACC02C-6424-4165-93C4-E83C8E81D4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60131" y="482171"/>
              <a:ext cx="6091791"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C182CB9C-C978-4C9B-9AAD-8B13418975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78956" y="812507"/>
              <a:ext cx="5461780"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9" name="Rectangle 28">
            <a:extLst>
              <a:ext uri="{FF2B5EF4-FFF2-40B4-BE49-F238E27FC236}">
                <a16:creationId xmlns:a16="http://schemas.microsoft.com/office/drawing/2014/main" id="{56388820-A63D-463C-9DBC-060A5ABE3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42379" y="977965"/>
            <a:ext cx="5134631" cy="4135339"/>
          </a:xfrm>
          <a:prstGeom prst="rect">
            <a:avLst/>
          </a:prstGeom>
          <a:solidFill>
            <a:schemeClr val="bg1"/>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EBAE2249-A0D6-4406-9898-AB233FC13743}"/>
              </a:ext>
            </a:extLst>
          </p:cNvPr>
          <p:cNvPicPr>
            <a:picLocks noChangeAspect="1"/>
          </p:cNvPicPr>
          <p:nvPr/>
        </p:nvPicPr>
        <p:blipFill>
          <a:blip r:embed="rId3"/>
          <a:stretch>
            <a:fillRect/>
          </a:stretch>
        </p:blipFill>
        <p:spPr>
          <a:xfrm>
            <a:off x="5942076" y="1416201"/>
            <a:ext cx="5082656" cy="3216183"/>
          </a:xfrm>
          <a:prstGeom prst="rect">
            <a:avLst/>
          </a:prstGeom>
        </p:spPr>
      </p:pic>
      <p:pic>
        <p:nvPicPr>
          <p:cNvPr id="31" name="Picture 30">
            <a:extLst>
              <a:ext uri="{FF2B5EF4-FFF2-40B4-BE49-F238E27FC236}">
                <a16:creationId xmlns:a16="http://schemas.microsoft.com/office/drawing/2014/main" id="{C04ED70F-D6FD-4EB1-A171-D30F885FE7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3" name="Straight Connector 32">
            <a:extLst>
              <a:ext uri="{FF2B5EF4-FFF2-40B4-BE49-F238E27FC236}">
                <a16:creationId xmlns:a16="http://schemas.microsoft.com/office/drawing/2014/main" id="{DA26CAE9-74C4-4EDD-8A80-77F79EAA86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3E3CD1E-7D61-47B6-87F9-F233BA0562B8}"/>
              </a:ext>
            </a:extLst>
          </p:cNvPr>
          <p:cNvSpPr txBox="1"/>
          <p:nvPr/>
        </p:nvSpPr>
        <p:spPr>
          <a:xfrm>
            <a:off x="1617319" y="1416201"/>
            <a:ext cx="3530885" cy="430887"/>
          </a:xfrm>
          <a:prstGeom prst="rect">
            <a:avLst/>
          </a:prstGeom>
          <a:noFill/>
        </p:spPr>
        <p:txBody>
          <a:bodyPr wrap="square" rtlCol="0">
            <a:spAutoFit/>
          </a:bodyPr>
          <a:lstStyle/>
          <a:p>
            <a:r>
              <a:rPr lang="en-US" sz="2200" b="1" i="0" dirty="0">
                <a:latin typeface="Times New Roman" panose="02020603050405020304" pitchFamily="18" charset="0"/>
                <a:cs typeface="Times New Roman" panose="02020603050405020304" pitchFamily="18" charset="0"/>
              </a:rPr>
              <a:t>BINARY SEARCH TREE</a:t>
            </a:r>
            <a:endParaRPr lang="en-US" sz="2200" dirty="0"/>
          </a:p>
        </p:txBody>
      </p:sp>
    </p:spTree>
    <p:extLst>
      <p:ext uri="{BB962C8B-B14F-4D97-AF65-F5344CB8AC3E}">
        <p14:creationId xmlns:p14="http://schemas.microsoft.com/office/powerpoint/2010/main" val="3130545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500"/>
                                        <p:tgtEl>
                                          <p:spTgt spid="7">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animEffect transition="in" filter="fade">
                                      <p:cBhvr>
                                        <p:cTn id="17" dur="500"/>
                                        <p:tgtEl>
                                          <p:spTgt spid="5">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xEl>
                                              <p:pRg st="1" end="1"/>
                                            </p:txEl>
                                          </p:spTgt>
                                        </p:tgtEl>
                                        <p:attrNameLst>
                                          <p:attrName>style.visibility</p:attrName>
                                        </p:attrNameLst>
                                      </p:cBhvr>
                                      <p:to>
                                        <p:strVal val="visible"/>
                                      </p:to>
                                    </p:set>
                                    <p:animEffect transition="in" filter="fade">
                                      <p:cBhvr>
                                        <p:cTn id="27" dur="500"/>
                                        <p:tgtEl>
                                          <p:spTgt spid="5">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xEl>
                                              <p:pRg st="2" end="2"/>
                                            </p:txEl>
                                          </p:spTgt>
                                        </p:tgtEl>
                                        <p:attrNameLst>
                                          <p:attrName>style.visibility</p:attrName>
                                        </p:attrNameLst>
                                      </p:cBhvr>
                                      <p:to>
                                        <p:strVal val="visible"/>
                                      </p:to>
                                    </p:set>
                                    <p:animEffect transition="in" filter="fade">
                                      <p:cBhvr>
                                        <p:cTn id="32"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36" name="Picture 35">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8" name="Straight Connector 37">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BECF35C3-8B44-4F4B-BD25-4C01823DB2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42" name="Rectangle 41">
            <a:extLst>
              <a:ext uri="{FF2B5EF4-FFF2-40B4-BE49-F238E27FC236}">
                <a16:creationId xmlns:a16="http://schemas.microsoft.com/office/drawing/2014/main" id="{2FA7AD0A-1871-4DF8-9235-F49D0513B9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36B04CFB-FAE5-47DD-9B3E-4E9BA7A89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extBox 1">
            <a:extLst>
              <a:ext uri="{FF2B5EF4-FFF2-40B4-BE49-F238E27FC236}">
                <a16:creationId xmlns:a16="http://schemas.microsoft.com/office/drawing/2014/main" id="{C9225B01-1D41-4197-A252-EC9D9259D199}"/>
              </a:ext>
            </a:extLst>
          </p:cNvPr>
          <p:cNvSpPr txBox="1"/>
          <p:nvPr/>
        </p:nvSpPr>
        <p:spPr>
          <a:xfrm>
            <a:off x="659301" y="1474969"/>
            <a:ext cx="2823919" cy="1868760"/>
          </a:xfrm>
          <a:prstGeom prst="rect">
            <a:avLst/>
          </a:prstGeom>
        </p:spPr>
        <p:txBody>
          <a:bodyPr vert="horz" lIns="91440" tIns="45720" rIns="91440" bIns="0" rtlCol="0" anchor="b">
            <a:normAutofit/>
          </a:bodyPr>
          <a:lstStyle/>
          <a:p>
            <a:pPr defTabSz="914400">
              <a:lnSpc>
                <a:spcPct val="90000"/>
              </a:lnSpc>
              <a:spcBef>
                <a:spcPct val="0"/>
              </a:spcBef>
              <a:spcAft>
                <a:spcPts val="600"/>
              </a:spcAft>
            </a:pPr>
            <a:r>
              <a:rPr lang="en-US" sz="3300" cap="all" dirty="0">
                <a:latin typeface="+mj-lt"/>
                <a:ea typeface="+mj-ea"/>
                <a:cs typeface="+mj-cs"/>
              </a:rPr>
              <a:t>SEGMENT  TREE INTERVAL TREE</a:t>
            </a:r>
          </a:p>
        </p:txBody>
      </p:sp>
      <p:cxnSp>
        <p:nvCxnSpPr>
          <p:cNvPr id="46" name="Straight Connector 45">
            <a:extLst>
              <a:ext uri="{FF2B5EF4-FFF2-40B4-BE49-F238E27FC236}">
                <a16:creationId xmlns:a16="http://schemas.microsoft.com/office/drawing/2014/main" id="{EE68D41B-9286-479F-9AB7-678C8E348D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9301" y="3528543"/>
            <a:ext cx="2823919" cy="0"/>
          </a:xfrm>
          <a:prstGeom prst="line">
            <a:avLst/>
          </a:prstGeom>
          <a:ln w="31750"/>
        </p:spPr>
        <p:style>
          <a:lnRef idx="3">
            <a:schemeClr val="accent1"/>
          </a:lnRef>
          <a:fillRef idx="0">
            <a:schemeClr val="accent1"/>
          </a:fillRef>
          <a:effectRef idx="2">
            <a:schemeClr val="accent1"/>
          </a:effectRef>
          <a:fontRef idx="minor">
            <a:schemeClr val="tx1"/>
          </a:fontRef>
        </p:style>
      </p:cxnSp>
      <p:grpSp>
        <p:nvGrpSpPr>
          <p:cNvPr id="48" name="Group 47">
            <a:extLst>
              <a:ext uri="{FF2B5EF4-FFF2-40B4-BE49-F238E27FC236}">
                <a16:creationId xmlns:a16="http://schemas.microsoft.com/office/drawing/2014/main" id="{E8ACF89C-CFC3-4D68-B3C4-2BEFB7BBE5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979389" y="482171"/>
            <a:ext cx="7560115" cy="5149101"/>
            <a:chOff x="3979389" y="482171"/>
            <a:chExt cx="7560115" cy="5149101"/>
          </a:xfrm>
        </p:grpSpPr>
        <p:sp>
          <p:nvSpPr>
            <p:cNvPr id="49" name="Rectangle 48">
              <a:extLst>
                <a:ext uri="{FF2B5EF4-FFF2-40B4-BE49-F238E27FC236}">
                  <a16:creationId xmlns:a16="http://schemas.microsoft.com/office/drawing/2014/main" id="{3B770B7D-3C5C-4682-8DF0-20783592F3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79389" y="482171"/>
              <a:ext cx="7560115"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A6893E11-7EC1-4EB6-A2A8-0B693F8FE5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92448" y="812507"/>
              <a:ext cx="692827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52" name="Rectangle 51">
            <a:extLst>
              <a:ext uri="{FF2B5EF4-FFF2-40B4-BE49-F238E27FC236}">
                <a16:creationId xmlns:a16="http://schemas.microsoft.com/office/drawing/2014/main" id="{622F7FD7-8884-4FD5-95AB-0B5C6033AD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5487" y="977965"/>
            <a:ext cx="6615582" cy="4135339"/>
          </a:xfrm>
          <a:prstGeom prst="rect">
            <a:avLst/>
          </a:prstGeom>
          <a:solidFill>
            <a:schemeClr val="bg1"/>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F32A331-16CB-48A6-A60C-072349FB3103}"/>
              </a:ext>
            </a:extLst>
          </p:cNvPr>
          <p:cNvPicPr>
            <a:picLocks noChangeAspect="1"/>
          </p:cNvPicPr>
          <p:nvPr/>
        </p:nvPicPr>
        <p:blipFill rotWithShape="1">
          <a:blip r:embed="rId3"/>
          <a:srcRect l="857" r="9356"/>
          <a:stretch/>
        </p:blipFill>
        <p:spPr>
          <a:xfrm>
            <a:off x="4618374" y="1116345"/>
            <a:ext cx="6282919" cy="3866172"/>
          </a:xfrm>
          <a:prstGeom prst="rect">
            <a:avLst/>
          </a:prstGeom>
        </p:spPr>
      </p:pic>
      <p:pic>
        <p:nvPicPr>
          <p:cNvPr id="54" name="Picture 53">
            <a:extLst>
              <a:ext uri="{FF2B5EF4-FFF2-40B4-BE49-F238E27FC236}">
                <a16:creationId xmlns:a16="http://schemas.microsoft.com/office/drawing/2014/main" id="{16EFE474-4FE0-4E8F-8F09-5ED2C9E76A8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56" name="Straight Connector 55">
            <a:extLst>
              <a:ext uri="{FF2B5EF4-FFF2-40B4-BE49-F238E27FC236}">
                <a16:creationId xmlns:a16="http://schemas.microsoft.com/office/drawing/2014/main" id="{CF8B8C81-54DC-4AF5-B682-3A2C70A6B5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4275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E7818A-19EC-4393-85B9-9B0954B51C91}"/>
              </a:ext>
            </a:extLst>
          </p:cNvPr>
          <p:cNvSpPr txBox="1"/>
          <p:nvPr/>
        </p:nvSpPr>
        <p:spPr>
          <a:xfrm>
            <a:off x="195532" y="129396"/>
            <a:ext cx="5900468"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SEGMENT  TREE</a:t>
            </a:r>
          </a:p>
        </p:txBody>
      </p:sp>
      <p:sp>
        <p:nvSpPr>
          <p:cNvPr id="3" name="TextBox 2">
            <a:extLst>
              <a:ext uri="{FF2B5EF4-FFF2-40B4-BE49-F238E27FC236}">
                <a16:creationId xmlns:a16="http://schemas.microsoft.com/office/drawing/2014/main" id="{BDC88AAD-B5A2-400F-8FDE-B71B68CE2528}"/>
              </a:ext>
            </a:extLst>
          </p:cNvPr>
          <p:cNvSpPr txBox="1"/>
          <p:nvPr/>
        </p:nvSpPr>
        <p:spPr>
          <a:xfrm>
            <a:off x="646980" y="642354"/>
            <a:ext cx="10041147" cy="1692771"/>
          </a:xfrm>
          <a:prstGeom prst="rect">
            <a:avLst/>
          </a:prstGeom>
          <a:noFill/>
        </p:spPr>
        <p:txBody>
          <a:bodyPr wrap="square" rtlCol="0">
            <a:spAutoFit/>
          </a:bodyPr>
          <a:lstStyle/>
          <a:p>
            <a:r>
              <a:rPr lang="en-US" sz="2600" b="1" dirty="0" err="1">
                <a:latin typeface="Times New Roman" panose="02020603050405020304" pitchFamily="18" charset="0"/>
                <a:cs typeface="Times New Roman" panose="02020603050405020304" pitchFamily="18" charset="0"/>
              </a:rPr>
              <a:t>Bài</a:t>
            </a:r>
            <a:r>
              <a:rPr lang="en-US" sz="2600" b="1" dirty="0">
                <a:latin typeface="Times New Roman" panose="02020603050405020304" pitchFamily="18" charset="0"/>
                <a:cs typeface="Times New Roman" panose="02020603050405020304" pitchFamily="18" charset="0"/>
              </a:rPr>
              <a:t> </a:t>
            </a:r>
            <a:r>
              <a:rPr lang="en-US" sz="2600" b="1" dirty="0" err="1">
                <a:latin typeface="Times New Roman" panose="02020603050405020304" pitchFamily="18" charset="0"/>
                <a:cs typeface="Times New Roman" panose="02020603050405020304" pitchFamily="18" charset="0"/>
              </a:rPr>
              <a:t>toán</a:t>
            </a:r>
            <a:r>
              <a:rPr lang="en-US" sz="2600" b="1" dirty="0">
                <a:latin typeface="Times New Roman" panose="02020603050405020304" pitchFamily="18" charset="0"/>
                <a:cs typeface="Times New Roman" panose="02020603050405020304" pitchFamily="18" charset="0"/>
              </a:rPr>
              <a:t> </a:t>
            </a:r>
            <a:r>
              <a:rPr lang="en-US" sz="2600" dirty="0">
                <a:latin typeface="Times New Roman" panose="02020603050405020304" pitchFamily="18" charset="0"/>
                <a:cs typeface="Times New Roman" panose="02020603050405020304" pitchFamily="18" charset="0"/>
              </a:rPr>
              <a:t>: Cho </a:t>
            </a:r>
            <a:r>
              <a:rPr lang="en-US" sz="2600" dirty="0" err="1">
                <a:latin typeface="Times New Roman" panose="02020603050405020304" pitchFamily="18" charset="0"/>
                <a:cs typeface="Times New Roman" panose="02020603050405020304" pitchFamily="18" charset="0"/>
              </a:rPr>
              <a:t>dãy</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số</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gồm</a:t>
            </a:r>
            <a:r>
              <a:rPr lang="en-US" sz="2600" dirty="0">
                <a:latin typeface="Times New Roman" panose="02020603050405020304" pitchFamily="18" charset="0"/>
                <a:cs typeface="Times New Roman" panose="02020603050405020304" pitchFamily="18" charset="0"/>
              </a:rPr>
              <a:t> n </a:t>
            </a:r>
            <a:r>
              <a:rPr lang="en-US" sz="2600" dirty="0" err="1">
                <a:latin typeface="Times New Roman" panose="02020603050405020304" pitchFamily="18" charset="0"/>
                <a:cs typeface="Times New Roman" panose="02020603050405020304" pitchFamily="18" charset="0"/>
              </a:rPr>
              <a:t>phần</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tử</a:t>
            </a:r>
            <a:r>
              <a:rPr lang="en-US" sz="2600" dirty="0">
                <a:latin typeface="Times New Roman" panose="02020603050405020304" pitchFamily="18" charset="0"/>
                <a:cs typeface="Times New Roman" panose="02020603050405020304" pitchFamily="18" charset="0"/>
              </a:rPr>
              <a:t> :  a1 ,a2, a3, a4,…,an.</a:t>
            </a:r>
          </a:p>
          <a:p>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Có</a:t>
            </a:r>
            <a:r>
              <a:rPr lang="en-US" sz="2600" dirty="0">
                <a:latin typeface="Times New Roman" panose="02020603050405020304" pitchFamily="18" charset="0"/>
                <a:cs typeface="Times New Roman" panose="02020603050405020304" pitchFamily="18" charset="0"/>
              </a:rPr>
              <a:t> q </a:t>
            </a:r>
            <a:r>
              <a:rPr lang="en-US" sz="2600" dirty="0" err="1">
                <a:latin typeface="Times New Roman" panose="02020603050405020304" pitchFamily="18" charset="0"/>
                <a:cs typeface="Times New Roman" panose="02020603050405020304" pitchFamily="18" charset="0"/>
              </a:rPr>
              <a:t>truy</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vấn</a:t>
            </a:r>
            <a:r>
              <a:rPr lang="en-US" sz="2600" dirty="0">
                <a:latin typeface="Times New Roman" panose="02020603050405020304" pitchFamily="18" charset="0"/>
                <a:cs typeface="Times New Roman" panose="02020603050405020304" pitchFamily="18" charset="0"/>
              </a:rPr>
              <a:t> chia 2 </a:t>
            </a:r>
            <a:r>
              <a:rPr lang="en-US" sz="2600" dirty="0" err="1">
                <a:latin typeface="Times New Roman" panose="02020603050405020304" pitchFamily="18" charset="0"/>
                <a:cs typeface="Times New Roman" panose="02020603050405020304" pitchFamily="18" charset="0"/>
              </a:rPr>
              <a:t>dạng</a:t>
            </a:r>
            <a:r>
              <a:rPr lang="en-US" sz="2600" dirty="0">
                <a:latin typeface="Times New Roman" panose="02020603050405020304" pitchFamily="18" charset="0"/>
                <a:cs typeface="Times New Roman" panose="02020603050405020304" pitchFamily="18" charset="0"/>
              </a:rPr>
              <a:t>:</a:t>
            </a:r>
          </a:p>
          <a:p>
            <a:r>
              <a:rPr lang="en-US" sz="2600" dirty="0">
                <a:latin typeface="Times New Roman" panose="02020603050405020304" pitchFamily="18" charset="0"/>
                <a:cs typeface="Times New Roman" panose="02020603050405020304" pitchFamily="18" charset="0"/>
              </a:rPr>
              <a:t>	1.  1 L R -&gt; find max [L….R]</a:t>
            </a:r>
          </a:p>
          <a:p>
            <a:r>
              <a:rPr lang="en-US" sz="2600" dirty="0">
                <a:latin typeface="Times New Roman" panose="02020603050405020304" pitchFamily="18" charset="0"/>
                <a:cs typeface="Times New Roman" panose="02020603050405020304" pitchFamily="18" charset="0"/>
              </a:rPr>
              <a:t>      2.  2 index value -&gt; update a[index]=value</a:t>
            </a:r>
          </a:p>
        </p:txBody>
      </p:sp>
      <p:pic>
        <p:nvPicPr>
          <p:cNvPr id="5" name="Picture 4">
            <a:extLst>
              <a:ext uri="{FF2B5EF4-FFF2-40B4-BE49-F238E27FC236}">
                <a16:creationId xmlns:a16="http://schemas.microsoft.com/office/drawing/2014/main" id="{F003624F-23C5-4755-AAF9-44C81DAD154C}"/>
              </a:ext>
            </a:extLst>
          </p:cNvPr>
          <p:cNvPicPr>
            <a:picLocks noChangeAspect="1"/>
          </p:cNvPicPr>
          <p:nvPr/>
        </p:nvPicPr>
        <p:blipFill>
          <a:blip r:embed="rId2"/>
          <a:stretch>
            <a:fillRect/>
          </a:stretch>
        </p:blipFill>
        <p:spPr>
          <a:xfrm>
            <a:off x="3287977" y="2381250"/>
            <a:ext cx="4532047" cy="3393447"/>
          </a:xfrm>
          <a:prstGeom prst="rect">
            <a:avLst/>
          </a:prstGeom>
        </p:spPr>
      </p:pic>
    </p:spTree>
    <p:extLst>
      <p:ext uri="{BB962C8B-B14F-4D97-AF65-F5344CB8AC3E}">
        <p14:creationId xmlns:p14="http://schemas.microsoft.com/office/powerpoint/2010/main" val="3334222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randombar(horizontal)">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randombar(horizontal)">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randombar(horizontal)">
                                      <p:cBhvr>
                                        <p:cTn id="3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7AB393E-1865-40A6-BEF1-2B37F6C60E84}"/>
              </a:ext>
            </a:extLst>
          </p:cNvPr>
          <p:cNvSpPr txBox="1"/>
          <p:nvPr/>
        </p:nvSpPr>
        <p:spPr>
          <a:xfrm flipH="1">
            <a:off x="0" y="0"/>
            <a:ext cx="6262778"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BIỂU DIỄN CÂY TỔNG QUÁT</a:t>
            </a:r>
          </a:p>
        </p:txBody>
      </p:sp>
      <p:pic>
        <p:nvPicPr>
          <p:cNvPr id="6" name="Picture 5">
            <a:extLst>
              <a:ext uri="{FF2B5EF4-FFF2-40B4-BE49-F238E27FC236}">
                <a16:creationId xmlns:a16="http://schemas.microsoft.com/office/drawing/2014/main" id="{68DE74AD-03F1-48F3-973F-45C4970258E8}"/>
              </a:ext>
            </a:extLst>
          </p:cNvPr>
          <p:cNvPicPr>
            <a:picLocks noChangeAspect="1"/>
          </p:cNvPicPr>
          <p:nvPr/>
        </p:nvPicPr>
        <p:blipFill>
          <a:blip r:embed="rId2"/>
          <a:stretch>
            <a:fillRect/>
          </a:stretch>
        </p:blipFill>
        <p:spPr>
          <a:xfrm>
            <a:off x="340221" y="523221"/>
            <a:ext cx="5424554" cy="4221846"/>
          </a:xfrm>
          <a:prstGeom prst="rect">
            <a:avLst/>
          </a:prstGeom>
        </p:spPr>
      </p:pic>
      <p:pic>
        <p:nvPicPr>
          <p:cNvPr id="8" name="Picture 7">
            <a:extLst>
              <a:ext uri="{FF2B5EF4-FFF2-40B4-BE49-F238E27FC236}">
                <a16:creationId xmlns:a16="http://schemas.microsoft.com/office/drawing/2014/main" id="{78F9D7CB-20DB-43D3-A78E-B086098E0DB3}"/>
              </a:ext>
            </a:extLst>
          </p:cNvPr>
          <p:cNvPicPr>
            <a:picLocks noChangeAspect="1"/>
          </p:cNvPicPr>
          <p:nvPr/>
        </p:nvPicPr>
        <p:blipFill>
          <a:blip r:embed="rId3"/>
          <a:stretch>
            <a:fillRect/>
          </a:stretch>
        </p:blipFill>
        <p:spPr>
          <a:xfrm>
            <a:off x="6427226" y="523220"/>
            <a:ext cx="5624047" cy="4221846"/>
          </a:xfrm>
          <a:prstGeom prst="rect">
            <a:avLst/>
          </a:prstGeom>
        </p:spPr>
      </p:pic>
      <p:sp>
        <p:nvSpPr>
          <p:cNvPr id="9" name="TextBox 8">
            <a:extLst>
              <a:ext uri="{FF2B5EF4-FFF2-40B4-BE49-F238E27FC236}">
                <a16:creationId xmlns:a16="http://schemas.microsoft.com/office/drawing/2014/main" id="{7ACD3B12-F71E-4DEC-AF31-D94FF537D06B}"/>
              </a:ext>
            </a:extLst>
          </p:cNvPr>
          <p:cNvSpPr txBox="1"/>
          <p:nvPr/>
        </p:nvSpPr>
        <p:spPr>
          <a:xfrm flipH="1">
            <a:off x="2298796" y="4958800"/>
            <a:ext cx="3275450" cy="430887"/>
          </a:xfrm>
          <a:prstGeom prst="rect">
            <a:avLst/>
          </a:prstGeom>
          <a:noFill/>
        </p:spPr>
        <p:txBody>
          <a:bodyPr wrap="square" rtlCol="0">
            <a:spAutoFit/>
          </a:bodyPr>
          <a:lstStyle/>
          <a:p>
            <a:r>
              <a:rPr lang="en-US" sz="2200" b="1" dirty="0">
                <a:latin typeface="Times New Roman" panose="02020603050405020304" pitchFamily="18" charset="0"/>
                <a:cs typeface="Times New Roman" panose="02020603050405020304" pitchFamily="18" charset="0"/>
              </a:rPr>
              <a:t>CÂY K PHÂN </a:t>
            </a:r>
          </a:p>
        </p:txBody>
      </p:sp>
      <p:sp>
        <p:nvSpPr>
          <p:cNvPr id="10" name="TextBox 9">
            <a:extLst>
              <a:ext uri="{FF2B5EF4-FFF2-40B4-BE49-F238E27FC236}">
                <a16:creationId xmlns:a16="http://schemas.microsoft.com/office/drawing/2014/main" id="{4FAD3BDB-E5CB-49E3-9F81-C1F5BA903D8F}"/>
              </a:ext>
            </a:extLst>
          </p:cNvPr>
          <p:cNvSpPr txBox="1"/>
          <p:nvPr/>
        </p:nvSpPr>
        <p:spPr>
          <a:xfrm>
            <a:off x="8462514" y="4989578"/>
            <a:ext cx="2863970"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CÂY  TỔNG QUÁT </a:t>
            </a:r>
          </a:p>
        </p:txBody>
      </p:sp>
    </p:spTree>
    <p:extLst>
      <p:ext uri="{BB962C8B-B14F-4D97-AF65-F5344CB8AC3E}">
        <p14:creationId xmlns:p14="http://schemas.microsoft.com/office/powerpoint/2010/main" val="3436154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9">
                                            <p:txEl>
                                              <p:pRg st="0" end="0"/>
                                            </p:txEl>
                                          </p:spTgt>
                                        </p:tgtEl>
                                        <p:attrNameLst>
                                          <p:attrName>style.visibility</p:attrName>
                                        </p:attrNameLst>
                                      </p:cBhvr>
                                      <p:to>
                                        <p:strVal val="visible"/>
                                      </p:to>
                                    </p:set>
                                    <p:animEffect transition="in" filter="fade">
                                      <p:cBhvr>
                                        <p:cTn id="21" dur="1000"/>
                                        <p:tgtEl>
                                          <p:spTgt spid="9">
                                            <p:txEl>
                                              <p:pRg st="0" end="0"/>
                                            </p:txEl>
                                          </p:spTgt>
                                        </p:tgtEl>
                                      </p:cBhvr>
                                    </p:animEffect>
                                    <p:anim calcmode="lin" valueType="num">
                                      <p:cBhvr>
                                        <p:cTn id="22"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1000"/>
                                        <p:tgtEl>
                                          <p:spTgt spid="8"/>
                                        </p:tgtEl>
                                      </p:cBhvr>
                                    </p:animEffect>
                                    <p:anim calcmode="lin" valueType="num">
                                      <p:cBhvr>
                                        <p:cTn id="29" dur="1000" fill="hold"/>
                                        <p:tgtEl>
                                          <p:spTgt spid="8"/>
                                        </p:tgtEl>
                                        <p:attrNameLst>
                                          <p:attrName>ppt_x</p:attrName>
                                        </p:attrNameLst>
                                      </p:cBhvr>
                                      <p:tavLst>
                                        <p:tav tm="0">
                                          <p:val>
                                            <p:strVal val="#ppt_x"/>
                                          </p:val>
                                        </p:tav>
                                        <p:tav tm="100000">
                                          <p:val>
                                            <p:strVal val="#ppt_x"/>
                                          </p:val>
                                        </p:tav>
                                      </p:tavLst>
                                    </p:anim>
                                    <p:anim calcmode="lin" valueType="num">
                                      <p:cBhvr>
                                        <p:cTn id="30"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10">
                                            <p:txEl>
                                              <p:pRg st="0" end="0"/>
                                            </p:txEl>
                                          </p:spTgt>
                                        </p:tgtEl>
                                        <p:attrNameLst>
                                          <p:attrName>style.visibility</p:attrName>
                                        </p:attrNameLst>
                                      </p:cBhvr>
                                      <p:to>
                                        <p:strVal val="visible"/>
                                      </p:to>
                                    </p:set>
                                    <p:animEffect transition="in" filter="fade">
                                      <p:cBhvr>
                                        <p:cTn id="35" dur="1000"/>
                                        <p:tgtEl>
                                          <p:spTgt spid="10">
                                            <p:txEl>
                                              <p:pRg st="0" end="0"/>
                                            </p:txEl>
                                          </p:spTgt>
                                        </p:tgtEl>
                                      </p:cBhvr>
                                    </p:animEffect>
                                    <p:anim calcmode="lin" valueType="num">
                                      <p:cBhvr>
                                        <p:cTn id="36"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37" dur="10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3CAC6C5-56A1-4D72-957B-704408BBE505}"/>
              </a:ext>
            </a:extLst>
          </p:cNvPr>
          <p:cNvSpPr txBox="1"/>
          <p:nvPr/>
        </p:nvSpPr>
        <p:spPr>
          <a:xfrm>
            <a:off x="0" y="0"/>
            <a:ext cx="3856008"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II ALGORITHSM</a:t>
            </a:r>
          </a:p>
        </p:txBody>
      </p:sp>
      <p:sp>
        <p:nvSpPr>
          <p:cNvPr id="3" name="TextBox 2">
            <a:extLst>
              <a:ext uri="{FF2B5EF4-FFF2-40B4-BE49-F238E27FC236}">
                <a16:creationId xmlns:a16="http://schemas.microsoft.com/office/drawing/2014/main" id="{669FF92B-4563-405C-8585-1C4BAC50B8D9}"/>
              </a:ext>
            </a:extLst>
          </p:cNvPr>
          <p:cNvSpPr txBox="1"/>
          <p:nvPr/>
        </p:nvSpPr>
        <p:spPr>
          <a:xfrm flipH="1">
            <a:off x="106099" y="733245"/>
            <a:ext cx="10254225" cy="4339650"/>
          </a:xfrm>
          <a:prstGeom prst="rect">
            <a:avLst/>
          </a:prstGeom>
          <a:noFill/>
        </p:spPr>
        <p:txBody>
          <a:bodyPr wrap="square" rtlCol="0">
            <a:spAutoFit/>
          </a:bodyPr>
          <a:lstStyle/>
          <a:p>
            <a:pPr marL="342900" indent="-342900">
              <a:buFont typeface="Arial" panose="020B0604020202020204" pitchFamily="34" charset="0"/>
              <a:buChar char="•"/>
            </a:pPr>
            <a:endParaRPr lang="en-US" sz="22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vi-VN" sz="2200" b="1" dirty="0">
                <a:latin typeface="Times New Roman" panose="02020603050405020304" pitchFamily="18" charset="0"/>
                <a:cs typeface="Times New Roman" panose="02020603050405020304" pitchFamily="18" charset="0"/>
              </a:rPr>
              <a:t>Giải </a:t>
            </a:r>
            <a:r>
              <a:rPr lang="en-US" sz="2200" b="1" dirty="0" err="1">
                <a:latin typeface="Times New Roman" panose="02020603050405020304" pitchFamily="18" charset="0"/>
                <a:cs typeface="Times New Roman" panose="02020603050405020304" pitchFamily="18" charset="0"/>
              </a:rPr>
              <a:t>Thuật</a:t>
            </a:r>
            <a:r>
              <a:rPr lang="en-US" sz="2200" b="1" dirty="0">
                <a:latin typeface="Times New Roman" panose="02020603050405020304" pitchFamily="18" charset="0"/>
                <a:cs typeface="Times New Roman" panose="02020603050405020304" pitchFamily="18" charset="0"/>
              </a:rPr>
              <a:t> – </a:t>
            </a:r>
            <a:r>
              <a:rPr lang="vi-VN" sz="2200" b="1" dirty="0">
                <a:latin typeface="Times New Roman" panose="02020603050405020304" pitchFamily="18" charset="0"/>
                <a:cs typeface="Times New Roman" panose="02020603050405020304" pitchFamily="18" charset="0"/>
              </a:rPr>
              <a:t>Algorithms</a:t>
            </a:r>
            <a:r>
              <a:rPr lang="en-US" sz="2200" b="1" dirty="0">
                <a:latin typeface="Times New Roman" panose="02020603050405020304" pitchFamily="18" charset="0"/>
                <a:cs typeface="Times New Roman" panose="02020603050405020304" pitchFamily="18" charset="0"/>
              </a:rPr>
              <a:t> </a:t>
            </a:r>
            <a:r>
              <a:rPr lang="vi-VN" sz="2200" dirty="0">
                <a:latin typeface="Times New Roman" panose="02020603050405020304" pitchFamily="18" charset="0"/>
                <a:cs typeface="Times New Roman" panose="02020603050405020304" pitchFamily="18" charset="0"/>
              </a:rPr>
              <a:t>là một tập hợp hữu hạn các chỉ thị để được thực thi theo một thứ tự nào đó để thu được kết quả mong muốn.</a:t>
            </a:r>
            <a:endParaRPr lang="en-US" sz="22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vi-VN" sz="2200" dirty="0">
                <a:latin typeface="Times New Roman" panose="02020603050405020304" pitchFamily="18" charset="0"/>
                <a:cs typeface="Times New Roman" panose="02020603050405020304" pitchFamily="18" charset="0"/>
              </a:rPr>
              <a:t> Xuất phát từ quan điểm của cấu trúc dữ liệu, dưới đây là một số giải thuật quan trọng</a:t>
            </a:r>
            <a:r>
              <a:rPr lang="en-US" sz="2200" dirty="0">
                <a:latin typeface="Times New Roman" panose="02020603050405020304" pitchFamily="18" charset="0"/>
                <a:cs typeface="Times New Roman" panose="02020603050405020304" pitchFamily="18" charset="0"/>
              </a:rPr>
              <a:t>: 	</a:t>
            </a:r>
          </a:p>
          <a:p>
            <a:pPr lvl="1">
              <a:buFont typeface="Arial" panose="020B0604020202020204" pitchFamily="34" charset="0"/>
              <a:buChar char="•"/>
            </a:pP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Tìm</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kiếm</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Giải</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thuật</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để</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tìm</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kiếm</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một</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phần</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tử</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trong</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một</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cấu</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trúc</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dữ</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liệu</a:t>
            </a:r>
            <a:r>
              <a:rPr lang="en-US" sz="2400" b="0" i="0" dirty="0">
                <a:solidFill>
                  <a:srgbClr val="333333"/>
                </a:solidFill>
                <a:effectLst/>
                <a:latin typeface="Times New Roman" panose="02020603050405020304" pitchFamily="18" charset="0"/>
                <a:cs typeface="Times New Roman" panose="02020603050405020304" pitchFamily="18" charset="0"/>
              </a:rPr>
              <a:t>.</a:t>
            </a:r>
          </a:p>
          <a:p>
            <a:pPr lvl="1">
              <a:buFont typeface="Arial" panose="020B0604020202020204" pitchFamily="34" charset="0"/>
              <a:buChar char="•"/>
            </a:pP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Sắp</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xếp</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Giải</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thuật</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để</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sắp</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xếp</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các</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phần</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tử</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theo</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thứ</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tự</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nào</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đó</a:t>
            </a:r>
            <a:r>
              <a:rPr lang="en-US" sz="2400" b="0" i="0" dirty="0">
                <a:solidFill>
                  <a:srgbClr val="333333"/>
                </a:solidFill>
                <a:effectLst/>
                <a:latin typeface="Times New Roman" panose="02020603050405020304" pitchFamily="18" charset="0"/>
                <a:cs typeface="Times New Roman" panose="02020603050405020304" pitchFamily="18" charset="0"/>
              </a:rPr>
              <a:t>.</a:t>
            </a:r>
          </a:p>
          <a:p>
            <a:pPr lvl="1">
              <a:buFont typeface="Arial" panose="020B0604020202020204" pitchFamily="34" charset="0"/>
              <a:buChar char="•"/>
            </a:pP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Giải</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thuật</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Chèn</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Giải</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thuật</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để</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chèn</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phần</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từ</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vào</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trong</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một</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cấu</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trúc</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dữ</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liệu</a:t>
            </a:r>
            <a:r>
              <a:rPr lang="en-US" sz="2400" b="0" i="0" dirty="0">
                <a:solidFill>
                  <a:srgbClr val="333333"/>
                </a:solidFill>
                <a:effectLst/>
                <a:latin typeface="Times New Roman" panose="02020603050405020304" pitchFamily="18" charset="0"/>
                <a:cs typeface="Times New Roman" panose="02020603050405020304" pitchFamily="18" charset="0"/>
              </a:rPr>
              <a:t>.</a:t>
            </a:r>
          </a:p>
          <a:p>
            <a:pPr lvl="1">
              <a:buFont typeface="Arial" panose="020B0604020202020204" pitchFamily="34" charset="0"/>
              <a:buChar char="•"/>
            </a:pP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Cập</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nhật</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Giải</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thuật</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để</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cập</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nhật</a:t>
            </a:r>
            <a:r>
              <a:rPr lang="en-US" sz="2400" b="0" i="0" dirty="0">
                <a:solidFill>
                  <a:srgbClr val="333333"/>
                </a:solidFill>
                <a:effectLst/>
                <a:latin typeface="Times New Roman" panose="02020603050405020304" pitchFamily="18" charset="0"/>
                <a:cs typeface="Times New Roman" panose="02020603050405020304" pitchFamily="18" charset="0"/>
              </a:rPr>
              <a:t> (hay update) </a:t>
            </a:r>
            <a:r>
              <a:rPr lang="en-US" sz="2400" b="0" i="0" dirty="0" err="1">
                <a:solidFill>
                  <a:srgbClr val="333333"/>
                </a:solidFill>
                <a:effectLst/>
                <a:latin typeface="Times New Roman" panose="02020603050405020304" pitchFamily="18" charset="0"/>
                <a:cs typeface="Times New Roman" panose="02020603050405020304" pitchFamily="18" charset="0"/>
              </a:rPr>
              <a:t>một</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phần</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tử</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đã</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tồn</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tại</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trong</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một</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cấu</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trúc</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dữ</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liệu</a:t>
            </a:r>
            <a:r>
              <a:rPr lang="en-US" sz="2400" b="0" i="0" dirty="0">
                <a:solidFill>
                  <a:srgbClr val="333333"/>
                </a:solidFill>
                <a:effectLst/>
                <a:latin typeface="Times New Roman" panose="02020603050405020304" pitchFamily="18" charset="0"/>
                <a:cs typeface="Times New Roman" panose="02020603050405020304" pitchFamily="18" charset="0"/>
              </a:rPr>
              <a:t>.</a:t>
            </a:r>
          </a:p>
          <a:p>
            <a:pPr lvl="1">
              <a:buFont typeface="Arial" panose="020B0604020202020204" pitchFamily="34" charset="0"/>
              <a:buChar char="•"/>
            </a:pP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Xóa</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Giải</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thuật</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để</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xóa</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một</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phần</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tử</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đang</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tồn</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tại</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từ</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một</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cấu</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trúc</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dữ</a:t>
            </a:r>
            <a:r>
              <a:rPr lang="en-US" sz="2400" b="0" i="0" dirty="0">
                <a:solidFill>
                  <a:srgbClr val="333333"/>
                </a:solidFill>
                <a:effectLst/>
                <a:latin typeface="Times New Roman" panose="02020603050405020304" pitchFamily="18" charset="0"/>
                <a:cs typeface="Times New Roman" panose="02020603050405020304" pitchFamily="18" charset="0"/>
              </a:rPr>
              <a:t> </a:t>
            </a:r>
            <a:r>
              <a:rPr lang="en-US" sz="2400" b="0" i="0" dirty="0" err="1">
                <a:solidFill>
                  <a:srgbClr val="333333"/>
                </a:solidFill>
                <a:effectLst/>
                <a:latin typeface="Times New Roman" panose="02020603050405020304" pitchFamily="18" charset="0"/>
                <a:cs typeface="Times New Roman" panose="02020603050405020304" pitchFamily="18" charset="0"/>
              </a:rPr>
              <a:t>liệu</a:t>
            </a:r>
            <a:r>
              <a:rPr lang="en-US" sz="2400" b="0" i="0" dirty="0">
                <a:solidFill>
                  <a:srgbClr val="333333"/>
                </a:solidFill>
                <a:effectLst/>
                <a:latin typeface="Times New Roman" panose="02020603050405020304" pitchFamily="18" charset="0"/>
                <a:cs typeface="Times New Roman" panose="02020603050405020304" pitchFamily="18" charset="0"/>
              </a:rPr>
              <a:t>.</a:t>
            </a:r>
          </a:p>
          <a:p>
            <a:pPr marL="800100" lvl="1" indent="-342900">
              <a:buFont typeface="Arial" panose="020B0604020202020204" pitchFamily="34" charset="0"/>
              <a:buChar char="•"/>
            </a:pPr>
            <a:endParaRPr lang="en-US" sz="2200" dirty="0">
              <a:latin typeface="+mj-lt"/>
            </a:endParaRPr>
          </a:p>
        </p:txBody>
      </p:sp>
    </p:spTree>
    <p:extLst>
      <p:ext uri="{BB962C8B-B14F-4D97-AF65-F5344CB8AC3E}">
        <p14:creationId xmlns:p14="http://schemas.microsoft.com/office/powerpoint/2010/main" val="3093965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500"/>
                                        <p:tgtEl>
                                          <p:spTgt spid="3">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fade">
                                      <p:cBhvr>
                                        <p:cTn id="31" dur="500"/>
                                        <p:tgtEl>
                                          <p:spTgt spid="3">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500"/>
                                        <p:tgtEl>
                                          <p:spTgt spid="3">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3">
                                            <p:txEl>
                                              <p:pRg st="7" end="7"/>
                                            </p:txEl>
                                          </p:spTgt>
                                        </p:tgtEl>
                                        <p:attrNameLst>
                                          <p:attrName>style.visibility</p:attrName>
                                        </p:attrNameLst>
                                      </p:cBhvr>
                                      <p:to>
                                        <p:strVal val="visible"/>
                                      </p:to>
                                    </p:set>
                                    <p:animEffect transition="in" filter="fade">
                                      <p:cBhvr>
                                        <p:cTn id="41"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63" name="Rectangle 62">
            <a:extLst>
              <a:ext uri="{FF2B5EF4-FFF2-40B4-BE49-F238E27FC236}">
                <a16:creationId xmlns:a16="http://schemas.microsoft.com/office/drawing/2014/main" id="{1CE580D1-F917-4567-AFB4-99AA9B52AD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65" name="Picture 64">
            <a:extLst>
              <a:ext uri="{FF2B5EF4-FFF2-40B4-BE49-F238E27FC236}">
                <a16:creationId xmlns:a16="http://schemas.microsoft.com/office/drawing/2014/main" id="{1F5620B8-A2D8-4568-B566-F0453A0D916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67" name="Straight Connector 66">
            <a:extLst>
              <a:ext uri="{FF2B5EF4-FFF2-40B4-BE49-F238E27FC236}">
                <a16:creationId xmlns:a16="http://schemas.microsoft.com/office/drawing/2014/main" id="{1C7D2BA4-4B7A-4596-8BCC-5CF7154238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9D4B225-18E9-4C5B-94D8-2ABE6D161E4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71" name="Rectangle 70">
            <a:extLst>
              <a:ext uri="{FF2B5EF4-FFF2-40B4-BE49-F238E27FC236}">
                <a16:creationId xmlns:a16="http://schemas.microsoft.com/office/drawing/2014/main" id="{5BB14454-D00C-4958-BB39-F5F9F3ACD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a:extLst>
              <a:ext uri="{FF2B5EF4-FFF2-40B4-BE49-F238E27FC236}">
                <a16:creationId xmlns:a16="http://schemas.microsoft.com/office/drawing/2014/main" id="{28A657A7-C4E5-425B-98FA-BB817FF7BF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8029" y="1847088"/>
            <a:ext cx="3520368"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extBox 1">
            <a:extLst>
              <a:ext uri="{FF2B5EF4-FFF2-40B4-BE49-F238E27FC236}">
                <a16:creationId xmlns:a16="http://schemas.microsoft.com/office/drawing/2014/main" id="{E6939627-9404-463E-8E0E-318A917BC24D}"/>
              </a:ext>
            </a:extLst>
          </p:cNvPr>
          <p:cNvSpPr txBox="1"/>
          <p:nvPr/>
        </p:nvSpPr>
        <p:spPr>
          <a:xfrm>
            <a:off x="7218030" y="804520"/>
            <a:ext cx="3520367" cy="1049235"/>
          </a:xfrm>
          <a:prstGeom prst="rect">
            <a:avLst/>
          </a:prstGeom>
        </p:spPr>
        <p:txBody>
          <a:bodyPr vert="horz" lIns="91440" tIns="45720" rIns="91440" bIns="45720" rtlCol="0" anchor="t">
            <a:normAutofit/>
          </a:bodyPr>
          <a:lstStyle/>
          <a:p>
            <a:pPr defTabSz="914400">
              <a:lnSpc>
                <a:spcPct val="90000"/>
              </a:lnSpc>
              <a:spcBef>
                <a:spcPct val="0"/>
              </a:spcBef>
              <a:spcAft>
                <a:spcPts val="600"/>
              </a:spcAft>
            </a:pPr>
            <a:r>
              <a:rPr lang="en-US" sz="3200" cap="all" dirty="0" err="1">
                <a:latin typeface="Times New Roman" panose="02020603050405020304" pitchFamily="18" charset="0"/>
                <a:ea typeface="+mj-ea"/>
                <a:cs typeface="Times New Roman" panose="02020603050405020304" pitchFamily="18" charset="0"/>
              </a:rPr>
              <a:t>Đặc</a:t>
            </a:r>
            <a:r>
              <a:rPr lang="en-US" sz="3200" cap="all" dirty="0">
                <a:latin typeface="Times New Roman" panose="02020603050405020304" pitchFamily="18" charset="0"/>
                <a:ea typeface="+mj-ea"/>
                <a:cs typeface="Times New Roman" panose="02020603050405020304" pitchFamily="18" charset="0"/>
              </a:rPr>
              <a:t> </a:t>
            </a:r>
            <a:r>
              <a:rPr lang="en-US" sz="3200" cap="all" dirty="0" err="1">
                <a:latin typeface="Times New Roman" panose="02020603050405020304" pitchFamily="18" charset="0"/>
                <a:ea typeface="+mj-ea"/>
                <a:cs typeface="Times New Roman" panose="02020603050405020304" pitchFamily="18" charset="0"/>
              </a:rPr>
              <a:t>điểm</a:t>
            </a:r>
            <a:r>
              <a:rPr lang="en-US" sz="3200" cap="all" dirty="0">
                <a:latin typeface="Times New Roman" panose="02020603050405020304" pitchFamily="18" charset="0"/>
                <a:ea typeface="+mj-ea"/>
                <a:cs typeface="Times New Roman" panose="02020603050405020304" pitchFamily="18" charset="0"/>
              </a:rPr>
              <a:t> </a:t>
            </a:r>
            <a:r>
              <a:rPr lang="en-US" sz="3200" cap="all" dirty="0" err="1">
                <a:latin typeface="Times New Roman" panose="02020603050405020304" pitchFamily="18" charset="0"/>
                <a:ea typeface="+mj-ea"/>
                <a:cs typeface="Times New Roman" panose="02020603050405020304" pitchFamily="18" charset="0"/>
              </a:rPr>
              <a:t>của</a:t>
            </a:r>
            <a:r>
              <a:rPr lang="en-US" sz="3200" cap="all" dirty="0">
                <a:latin typeface="Times New Roman" panose="02020603050405020304" pitchFamily="18" charset="0"/>
                <a:ea typeface="+mj-ea"/>
                <a:cs typeface="Times New Roman" panose="02020603050405020304" pitchFamily="18" charset="0"/>
              </a:rPr>
              <a:t> </a:t>
            </a:r>
            <a:r>
              <a:rPr lang="en-US" sz="3200" cap="all" dirty="0" err="1">
                <a:latin typeface="Times New Roman" panose="02020603050405020304" pitchFamily="18" charset="0"/>
                <a:ea typeface="+mj-ea"/>
                <a:cs typeface="Times New Roman" panose="02020603050405020304" pitchFamily="18" charset="0"/>
              </a:rPr>
              <a:t>giải</a:t>
            </a:r>
            <a:r>
              <a:rPr lang="en-US" sz="3200" cap="all" dirty="0">
                <a:latin typeface="Times New Roman" panose="02020603050405020304" pitchFamily="18" charset="0"/>
                <a:ea typeface="+mj-ea"/>
                <a:cs typeface="Times New Roman" panose="02020603050405020304" pitchFamily="18" charset="0"/>
              </a:rPr>
              <a:t> </a:t>
            </a:r>
            <a:r>
              <a:rPr lang="en-US" sz="3200" cap="all" dirty="0" err="1">
                <a:latin typeface="Times New Roman" panose="02020603050405020304" pitchFamily="18" charset="0"/>
                <a:ea typeface="+mj-ea"/>
                <a:cs typeface="Times New Roman" panose="02020603050405020304" pitchFamily="18" charset="0"/>
              </a:rPr>
              <a:t>thuật</a:t>
            </a:r>
            <a:endParaRPr lang="en-US" sz="3200" cap="all" dirty="0">
              <a:latin typeface="Times New Roman" panose="02020603050405020304" pitchFamily="18" charset="0"/>
              <a:ea typeface="+mj-ea"/>
              <a:cs typeface="Times New Roman" panose="02020603050405020304" pitchFamily="18" charset="0"/>
            </a:endParaRPr>
          </a:p>
        </p:txBody>
      </p:sp>
      <p:sp>
        <p:nvSpPr>
          <p:cNvPr id="75" name="Rectangle 74">
            <a:extLst>
              <a:ext uri="{FF2B5EF4-FFF2-40B4-BE49-F238E27FC236}">
                <a16:creationId xmlns:a16="http://schemas.microsoft.com/office/drawing/2014/main" id="{A1084370-0E70-4003-9787-3490FCC20E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nvGrpSpPr>
          <p:cNvPr id="77" name="Group 76">
            <a:extLst>
              <a:ext uri="{FF2B5EF4-FFF2-40B4-BE49-F238E27FC236}">
                <a16:creationId xmlns:a16="http://schemas.microsoft.com/office/drawing/2014/main" id="{2B7C66D2-22E8-4E8F-829B-050BFA7C86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2237" y="482171"/>
            <a:ext cx="6104331" cy="5149101"/>
            <a:chOff x="7463259" y="583365"/>
            <a:chExt cx="6104330" cy="5181928"/>
          </a:xfrm>
        </p:grpSpPr>
        <p:sp>
          <p:nvSpPr>
            <p:cNvPr id="78" name="Rectangle 77">
              <a:extLst>
                <a:ext uri="{FF2B5EF4-FFF2-40B4-BE49-F238E27FC236}">
                  <a16:creationId xmlns:a16="http://schemas.microsoft.com/office/drawing/2014/main" id="{F0B78D6F-1F61-4DBB-8F5A-934BB850D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9" y="583365"/>
              <a:ext cx="6104330"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23EA261D-1F8C-4BE5-8586-3C1CC5CE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8" y="915807"/>
              <a:ext cx="5471354"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37" name="Picture 36">
            <a:extLst>
              <a:ext uri="{FF2B5EF4-FFF2-40B4-BE49-F238E27FC236}">
                <a16:creationId xmlns:a16="http://schemas.microsoft.com/office/drawing/2014/main" id="{FD4F2934-28A8-413B-AD23-FBC45D0B4A45}"/>
              </a:ext>
            </a:extLst>
          </p:cNvPr>
          <p:cNvPicPr>
            <a:picLocks noChangeAspect="1"/>
          </p:cNvPicPr>
          <p:nvPr/>
        </p:nvPicPr>
        <p:blipFill rotWithShape="1">
          <a:blip r:embed="rId3"/>
          <a:srcRect t="4041" r="1" b="1"/>
          <a:stretch/>
        </p:blipFill>
        <p:spPr>
          <a:xfrm>
            <a:off x="1271223" y="1116345"/>
            <a:ext cx="4825148" cy="3866172"/>
          </a:xfrm>
          <a:prstGeom prst="rect">
            <a:avLst/>
          </a:prstGeom>
        </p:spPr>
      </p:pic>
      <p:sp>
        <p:nvSpPr>
          <p:cNvPr id="6" name="TextBox 5">
            <a:extLst>
              <a:ext uri="{FF2B5EF4-FFF2-40B4-BE49-F238E27FC236}">
                <a16:creationId xmlns:a16="http://schemas.microsoft.com/office/drawing/2014/main" id="{A7669D67-76E4-4B72-9D1C-4662B103E372}"/>
              </a:ext>
            </a:extLst>
          </p:cNvPr>
          <p:cNvSpPr txBox="1"/>
          <p:nvPr/>
        </p:nvSpPr>
        <p:spPr>
          <a:xfrm>
            <a:off x="7218029" y="2015732"/>
            <a:ext cx="3520368" cy="3450613"/>
          </a:xfrm>
          <a:prstGeom prst="rect">
            <a:avLst/>
          </a:prstGeom>
        </p:spPr>
        <p:txBody>
          <a:bodyPr vert="horz" lIns="91440" tIns="45720" rIns="91440" bIns="45720" rtlCol="0" anchor="t">
            <a:normAutofit fontScale="77500" lnSpcReduction="20000"/>
          </a:bodyPr>
          <a:lstStyle/>
          <a:p>
            <a:pPr indent="-228600" defTabSz="914400">
              <a:lnSpc>
                <a:spcPct val="110000"/>
              </a:lnSpc>
              <a:spcAft>
                <a:spcPts val="600"/>
              </a:spcAft>
              <a:buClr>
                <a:schemeClr val="accent1"/>
              </a:buClr>
              <a:buSzPct val="100000"/>
              <a:buFont typeface="Arial" panose="020B0604020202020204" pitchFamily="34" charset="0"/>
              <a:buChar char="•"/>
            </a:pPr>
            <a:r>
              <a:rPr lang="en-US" sz="2000" b="0" i="0" dirty="0">
                <a:latin typeface="Times New Roman" panose="02020603050405020304" pitchFamily="18" charset="0"/>
                <a:cs typeface="Times New Roman" panose="02020603050405020304" pitchFamily="18" charset="0"/>
              </a:rPr>
              <a:t>– </a:t>
            </a:r>
            <a:r>
              <a:rPr lang="en-US" sz="2000" b="1" i="0" dirty="0" err="1">
                <a:latin typeface="Times New Roman" panose="02020603050405020304" pitchFamily="18" charset="0"/>
                <a:cs typeface="Times New Roman" panose="02020603050405020304" pitchFamily="18" charset="0"/>
              </a:rPr>
              <a:t>Tính</a:t>
            </a:r>
            <a:r>
              <a:rPr lang="en-US" sz="2000" b="1" i="0" dirty="0">
                <a:latin typeface="Times New Roman" panose="02020603050405020304" pitchFamily="18" charset="0"/>
                <a:cs typeface="Times New Roman" panose="02020603050405020304" pitchFamily="18" charset="0"/>
              </a:rPr>
              <a:t> </a:t>
            </a:r>
            <a:r>
              <a:rPr lang="en-US" sz="2000" b="1" i="0" dirty="0" err="1">
                <a:latin typeface="Times New Roman" panose="02020603050405020304" pitchFamily="18" charset="0"/>
                <a:cs typeface="Times New Roman" panose="02020603050405020304" pitchFamily="18" charset="0"/>
              </a:rPr>
              <a:t>chính</a:t>
            </a:r>
            <a:r>
              <a:rPr lang="en-US" sz="2000" b="1" i="0" dirty="0">
                <a:latin typeface="Times New Roman" panose="02020603050405020304" pitchFamily="18" charset="0"/>
                <a:cs typeface="Times New Roman" panose="02020603050405020304" pitchFamily="18" charset="0"/>
              </a:rPr>
              <a:t> </a:t>
            </a:r>
            <a:r>
              <a:rPr lang="en-US" sz="2000" b="1" i="0" dirty="0" err="1">
                <a:latin typeface="Times New Roman" panose="02020603050405020304" pitchFamily="18" charset="0"/>
                <a:cs typeface="Times New Roman" panose="02020603050405020304" pitchFamily="18" charset="0"/>
              </a:rPr>
              <a:t>xác</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quá</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trình</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tính</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toán</a:t>
            </a:r>
            <a:r>
              <a:rPr lang="en-US" sz="2000" b="0" i="0" dirty="0">
                <a:latin typeface="Times New Roman" panose="02020603050405020304" pitchFamily="18" charset="0"/>
                <a:cs typeface="Times New Roman" panose="02020603050405020304" pitchFamily="18" charset="0"/>
              </a:rPr>
              <a:t> hay </a:t>
            </a:r>
            <a:r>
              <a:rPr lang="en-US" sz="2000" b="0" i="0" dirty="0" err="1">
                <a:latin typeface="Times New Roman" panose="02020603050405020304" pitchFamily="18" charset="0"/>
                <a:cs typeface="Times New Roman" panose="02020603050405020304" pitchFamily="18" charset="0"/>
              </a:rPr>
              <a:t>các</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thao</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tác</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máy</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tính</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thực</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hiện</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là</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chính</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xác</a:t>
            </a:r>
            <a:r>
              <a:rPr lang="en-US" sz="2000" b="0" i="0" dirty="0">
                <a:latin typeface="Times New Roman" panose="02020603050405020304" pitchFamily="18" charset="0"/>
                <a:cs typeface="Times New Roman" panose="02020603050405020304" pitchFamily="18" charset="0"/>
              </a:rPr>
              <a:t>.</a:t>
            </a:r>
          </a:p>
          <a:p>
            <a:pPr indent="-228600" defTabSz="914400">
              <a:lnSpc>
                <a:spcPct val="110000"/>
              </a:lnSpc>
              <a:spcAft>
                <a:spcPts val="600"/>
              </a:spcAft>
              <a:buClr>
                <a:schemeClr val="accent1"/>
              </a:buClr>
              <a:buSzPct val="100000"/>
              <a:buFont typeface="Arial" panose="020B0604020202020204" pitchFamily="34" charset="0"/>
              <a:buChar char="•"/>
            </a:pPr>
            <a:r>
              <a:rPr lang="en-US" sz="2000" b="0" i="0" dirty="0">
                <a:latin typeface="Times New Roman" panose="02020603050405020304" pitchFamily="18" charset="0"/>
                <a:cs typeface="Times New Roman" panose="02020603050405020304" pitchFamily="18" charset="0"/>
              </a:rPr>
              <a:t>– </a:t>
            </a:r>
            <a:r>
              <a:rPr lang="en-US" sz="2000" b="1" i="0" dirty="0" err="1">
                <a:latin typeface="Times New Roman" panose="02020603050405020304" pitchFamily="18" charset="0"/>
                <a:cs typeface="Times New Roman" panose="02020603050405020304" pitchFamily="18" charset="0"/>
              </a:rPr>
              <a:t>Tính</a:t>
            </a:r>
            <a:r>
              <a:rPr lang="en-US" sz="2000" b="1" i="0" dirty="0">
                <a:latin typeface="Times New Roman" panose="02020603050405020304" pitchFamily="18" charset="0"/>
                <a:cs typeface="Times New Roman" panose="02020603050405020304" pitchFamily="18" charset="0"/>
              </a:rPr>
              <a:t> </a:t>
            </a:r>
            <a:r>
              <a:rPr lang="en-US" sz="2000" b="1" i="0" dirty="0" err="1">
                <a:latin typeface="Times New Roman" panose="02020603050405020304" pitchFamily="18" charset="0"/>
                <a:cs typeface="Times New Roman" panose="02020603050405020304" pitchFamily="18" charset="0"/>
              </a:rPr>
              <a:t>rõ</a:t>
            </a:r>
            <a:r>
              <a:rPr lang="en-US" sz="2000" b="1" i="0" dirty="0">
                <a:latin typeface="Times New Roman" panose="02020603050405020304" pitchFamily="18" charset="0"/>
                <a:cs typeface="Times New Roman" panose="02020603050405020304" pitchFamily="18" charset="0"/>
              </a:rPr>
              <a:t> </a:t>
            </a:r>
            <a:r>
              <a:rPr lang="en-US" sz="2000" b="1" i="0" dirty="0" err="1">
                <a:latin typeface="Times New Roman" panose="02020603050405020304" pitchFamily="18" charset="0"/>
                <a:cs typeface="Times New Roman" panose="02020603050405020304" pitchFamily="18" charset="0"/>
              </a:rPr>
              <a:t>ràng</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các</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câu</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lệnh</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minh</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bạch</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được</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sắp</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xếp</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theo</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thứ</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tự</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nhất</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định</a:t>
            </a:r>
            <a:r>
              <a:rPr lang="en-US" sz="2000" b="0" i="0" dirty="0">
                <a:latin typeface="Times New Roman" panose="02020603050405020304" pitchFamily="18" charset="0"/>
                <a:cs typeface="Times New Roman" panose="02020603050405020304" pitchFamily="18" charset="0"/>
              </a:rPr>
              <a:t>.</a:t>
            </a:r>
          </a:p>
          <a:p>
            <a:pPr indent="-228600" defTabSz="914400">
              <a:lnSpc>
                <a:spcPct val="110000"/>
              </a:lnSpc>
              <a:spcAft>
                <a:spcPts val="600"/>
              </a:spcAft>
              <a:buClr>
                <a:schemeClr val="accent1"/>
              </a:buClr>
              <a:buSzPct val="100000"/>
              <a:buFont typeface="Arial" panose="020B0604020202020204" pitchFamily="34" charset="0"/>
              <a:buChar char="•"/>
            </a:pPr>
            <a:r>
              <a:rPr lang="en-US" sz="2000" b="0" i="0" dirty="0">
                <a:latin typeface="Times New Roman" panose="02020603050405020304" pitchFamily="18" charset="0"/>
                <a:cs typeface="Times New Roman" panose="02020603050405020304" pitchFamily="18" charset="0"/>
              </a:rPr>
              <a:t>– </a:t>
            </a:r>
            <a:r>
              <a:rPr lang="en-US" sz="2000" b="1" i="0" dirty="0" err="1">
                <a:latin typeface="Times New Roman" panose="02020603050405020304" pitchFamily="18" charset="0"/>
                <a:cs typeface="Times New Roman" panose="02020603050405020304" pitchFamily="18" charset="0"/>
              </a:rPr>
              <a:t>Tính</a:t>
            </a:r>
            <a:r>
              <a:rPr lang="en-US" sz="2000" b="1" i="0" dirty="0">
                <a:latin typeface="Times New Roman" panose="02020603050405020304" pitchFamily="18" charset="0"/>
                <a:cs typeface="Times New Roman" panose="02020603050405020304" pitchFamily="18" charset="0"/>
              </a:rPr>
              <a:t> </a:t>
            </a:r>
            <a:r>
              <a:rPr lang="en-US" sz="2000" b="1" i="0" dirty="0" err="1">
                <a:latin typeface="Times New Roman" panose="02020603050405020304" pitchFamily="18" charset="0"/>
                <a:cs typeface="Times New Roman" panose="02020603050405020304" pitchFamily="18" charset="0"/>
              </a:rPr>
              <a:t>khách</a:t>
            </a:r>
            <a:r>
              <a:rPr lang="en-US" sz="2000" b="1" i="0" dirty="0">
                <a:latin typeface="Times New Roman" panose="02020603050405020304" pitchFamily="18" charset="0"/>
                <a:cs typeface="Times New Roman" panose="02020603050405020304" pitchFamily="18" charset="0"/>
              </a:rPr>
              <a:t> </a:t>
            </a:r>
            <a:r>
              <a:rPr lang="en-US" sz="2000" b="1" i="0" dirty="0" err="1">
                <a:latin typeface="Times New Roman" panose="02020603050405020304" pitchFamily="18" charset="0"/>
                <a:cs typeface="Times New Roman" panose="02020603050405020304" pitchFamily="18" charset="0"/>
              </a:rPr>
              <a:t>quan</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được</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viết</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bởi</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nhiều</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người</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trên</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máy</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tính</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nhưng</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kết</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quả</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phải</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như</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nhau</a:t>
            </a:r>
            <a:r>
              <a:rPr lang="en-US" sz="2000" b="0" i="0" dirty="0">
                <a:latin typeface="Times New Roman" panose="02020603050405020304" pitchFamily="18" charset="0"/>
                <a:cs typeface="Times New Roman" panose="02020603050405020304" pitchFamily="18" charset="0"/>
              </a:rPr>
              <a:t>.</a:t>
            </a:r>
          </a:p>
          <a:p>
            <a:pPr indent="-228600" defTabSz="914400">
              <a:lnSpc>
                <a:spcPct val="110000"/>
              </a:lnSpc>
              <a:spcAft>
                <a:spcPts val="600"/>
              </a:spcAft>
              <a:buClr>
                <a:schemeClr val="accent1"/>
              </a:buClr>
              <a:buSzPct val="100000"/>
              <a:buFont typeface="Arial" panose="020B0604020202020204" pitchFamily="34" charset="0"/>
              <a:buChar char="•"/>
            </a:pPr>
            <a:r>
              <a:rPr lang="en-US" sz="2000" b="0" i="0" dirty="0">
                <a:latin typeface="Times New Roman" panose="02020603050405020304" pitchFamily="18" charset="0"/>
                <a:cs typeface="Times New Roman" panose="02020603050405020304" pitchFamily="18" charset="0"/>
              </a:rPr>
              <a:t>– </a:t>
            </a:r>
            <a:r>
              <a:rPr lang="en-US" sz="2000" b="1" i="0" dirty="0" err="1">
                <a:latin typeface="Times New Roman" panose="02020603050405020304" pitchFamily="18" charset="0"/>
                <a:cs typeface="Times New Roman" panose="02020603050405020304" pitchFamily="18" charset="0"/>
              </a:rPr>
              <a:t>Tính</a:t>
            </a:r>
            <a:r>
              <a:rPr lang="en-US" sz="2000" b="1" i="0" dirty="0">
                <a:latin typeface="Times New Roman" panose="02020603050405020304" pitchFamily="18" charset="0"/>
                <a:cs typeface="Times New Roman" panose="02020603050405020304" pitchFamily="18" charset="0"/>
              </a:rPr>
              <a:t> </a:t>
            </a:r>
            <a:r>
              <a:rPr lang="en-US" sz="2000" b="1" i="0" dirty="0" err="1">
                <a:latin typeface="Times New Roman" panose="02020603050405020304" pitchFamily="18" charset="0"/>
                <a:cs typeface="Times New Roman" panose="02020603050405020304" pitchFamily="18" charset="0"/>
              </a:rPr>
              <a:t>phổ</a:t>
            </a:r>
            <a:r>
              <a:rPr lang="en-US" sz="2000" b="1" i="0" dirty="0">
                <a:latin typeface="Times New Roman" panose="02020603050405020304" pitchFamily="18" charset="0"/>
                <a:cs typeface="Times New Roman" panose="02020603050405020304" pitchFamily="18" charset="0"/>
              </a:rPr>
              <a:t> </a:t>
            </a:r>
            <a:r>
              <a:rPr lang="en-US" sz="2000" b="1" i="0" dirty="0" err="1">
                <a:latin typeface="Times New Roman" panose="02020603050405020304" pitchFamily="18" charset="0"/>
                <a:cs typeface="Times New Roman" panose="02020603050405020304" pitchFamily="18" charset="0"/>
              </a:rPr>
              <a:t>dụng</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có</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thể</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áp</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dụng</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cho</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một</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lớp</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các</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bài</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toán</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có</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đầu</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vào</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tương</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tự</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nhau</a:t>
            </a:r>
            <a:r>
              <a:rPr lang="en-US" sz="2000" b="0" i="0" dirty="0">
                <a:latin typeface="Times New Roman" panose="02020603050405020304" pitchFamily="18" charset="0"/>
                <a:cs typeface="Times New Roman" panose="02020603050405020304" pitchFamily="18" charset="0"/>
              </a:rPr>
              <a:t>.</a:t>
            </a:r>
          </a:p>
          <a:p>
            <a:pPr indent="-228600" defTabSz="914400">
              <a:lnSpc>
                <a:spcPct val="110000"/>
              </a:lnSpc>
              <a:spcAft>
                <a:spcPts val="600"/>
              </a:spcAft>
              <a:buClr>
                <a:schemeClr val="accent1"/>
              </a:buClr>
              <a:buSzPct val="100000"/>
              <a:buFont typeface="Arial" panose="020B0604020202020204" pitchFamily="34" charset="0"/>
              <a:buChar char="•"/>
            </a:pPr>
            <a:r>
              <a:rPr lang="en-US" sz="2000" b="0" i="0" dirty="0">
                <a:latin typeface="Times New Roman" panose="02020603050405020304" pitchFamily="18" charset="0"/>
                <a:cs typeface="Times New Roman" panose="02020603050405020304" pitchFamily="18" charset="0"/>
              </a:rPr>
              <a:t>– </a:t>
            </a:r>
            <a:r>
              <a:rPr lang="en-US" sz="2000" b="1" i="0" dirty="0" err="1">
                <a:latin typeface="Times New Roman" panose="02020603050405020304" pitchFamily="18" charset="0"/>
                <a:cs typeface="Times New Roman" panose="02020603050405020304" pitchFamily="18" charset="0"/>
              </a:rPr>
              <a:t>Tính</a:t>
            </a:r>
            <a:r>
              <a:rPr lang="en-US" sz="2000" b="1" i="0" dirty="0">
                <a:latin typeface="Times New Roman" panose="02020603050405020304" pitchFamily="18" charset="0"/>
                <a:cs typeface="Times New Roman" panose="02020603050405020304" pitchFamily="18" charset="0"/>
              </a:rPr>
              <a:t> </a:t>
            </a:r>
            <a:r>
              <a:rPr lang="en-US" sz="2000" b="1" i="0" dirty="0" err="1">
                <a:latin typeface="Times New Roman" panose="02020603050405020304" pitchFamily="18" charset="0"/>
                <a:cs typeface="Times New Roman" panose="02020603050405020304" pitchFamily="18" charset="0"/>
              </a:rPr>
              <a:t>kết</a:t>
            </a:r>
            <a:r>
              <a:rPr lang="en-US" sz="2000" b="1" i="0" dirty="0">
                <a:latin typeface="Times New Roman" panose="02020603050405020304" pitchFamily="18" charset="0"/>
                <a:cs typeface="Times New Roman" panose="02020603050405020304" pitchFamily="18" charset="0"/>
              </a:rPr>
              <a:t> </a:t>
            </a:r>
            <a:r>
              <a:rPr lang="en-US" sz="2000" b="1" i="0" dirty="0" err="1">
                <a:latin typeface="Times New Roman" panose="02020603050405020304" pitchFamily="18" charset="0"/>
                <a:cs typeface="Times New Roman" panose="02020603050405020304" pitchFamily="18" charset="0"/>
              </a:rPr>
              <a:t>thúc</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hữu</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hạn</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các</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bước</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tính</a:t>
            </a:r>
            <a:r>
              <a:rPr lang="en-US" sz="2000" b="0" i="0" dirty="0">
                <a:latin typeface="Times New Roman" panose="02020603050405020304" pitchFamily="18" charset="0"/>
                <a:cs typeface="Times New Roman" panose="02020603050405020304" pitchFamily="18" charset="0"/>
              </a:rPr>
              <a:t> </a:t>
            </a:r>
            <a:r>
              <a:rPr lang="en-US" sz="2000" b="0" i="0" dirty="0" err="1">
                <a:latin typeface="Times New Roman" panose="02020603050405020304" pitchFamily="18" charset="0"/>
                <a:cs typeface="Times New Roman" panose="02020603050405020304" pitchFamily="18" charset="0"/>
              </a:rPr>
              <a:t>toán</a:t>
            </a:r>
            <a:r>
              <a:rPr lang="en-US" sz="2000" b="0" i="0" dirty="0">
                <a:latin typeface="Times New Roman" panose="02020603050405020304" pitchFamily="18" charset="0"/>
                <a:cs typeface="Times New Roman" panose="02020603050405020304" pitchFamily="18" charset="0"/>
              </a:rPr>
              <a:t>.</a:t>
            </a:r>
          </a:p>
          <a:p>
            <a:pPr indent="-228600" defTabSz="914400">
              <a:lnSpc>
                <a:spcPct val="110000"/>
              </a:lnSpc>
              <a:spcAft>
                <a:spcPts val="600"/>
              </a:spcAft>
              <a:buClr>
                <a:schemeClr val="accent1"/>
              </a:buClr>
              <a:buSzPct val="100000"/>
              <a:buFont typeface="Arial" panose="020B0604020202020204" pitchFamily="34" charset="0"/>
              <a:buChar char="•"/>
            </a:pPr>
            <a:endParaRPr lang="en-US" sz="1400" dirty="0"/>
          </a:p>
        </p:txBody>
      </p:sp>
      <p:pic>
        <p:nvPicPr>
          <p:cNvPr id="81" name="Picture 80">
            <a:extLst>
              <a:ext uri="{FF2B5EF4-FFF2-40B4-BE49-F238E27FC236}">
                <a16:creationId xmlns:a16="http://schemas.microsoft.com/office/drawing/2014/main" id="{3635D2BC-4EDA-4A3E-83BF-035608099BD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83" name="Straight Connector 82">
            <a:extLst>
              <a:ext uri="{FF2B5EF4-FFF2-40B4-BE49-F238E27FC236}">
                <a16:creationId xmlns:a16="http://schemas.microsoft.com/office/drawing/2014/main" id="{A3C86EB9-7FA9-42F7-B348-A7FD17436A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3471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barn(inVertical)">
                                      <p:cBhvr>
                                        <p:cTn id="12" dur="500"/>
                                        <p:tgtEl>
                                          <p:spTgt spid="3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Effect transition="in" filter="wipe(down)">
                                      <p:cBhvr>
                                        <p:cTn id="17" dur="500"/>
                                        <p:tgtEl>
                                          <p:spTgt spid="6">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6">
                                            <p:txEl>
                                              <p:pRg st="1" end="1"/>
                                            </p:txEl>
                                          </p:spTgt>
                                        </p:tgtEl>
                                        <p:attrNameLst>
                                          <p:attrName>style.visibility</p:attrName>
                                        </p:attrNameLst>
                                      </p:cBhvr>
                                      <p:to>
                                        <p:strVal val="visible"/>
                                      </p:to>
                                    </p:set>
                                    <p:animEffect transition="in" filter="wipe(down)">
                                      <p:cBhvr>
                                        <p:cTn id="22" dur="500"/>
                                        <p:tgtEl>
                                          <p:spTgt spid="6">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6">
                                            <p:txEl>
                                              <p:pRg st="2" end="2"/>
                                            </p:txEl>
                                          </p:spTgt>
                                        </p:tgtEl>
                                        <p:attrNameLst>
                                          <p:attrName>style.visibility</p:attrName>
                                        </p:attrNameLst>
                                      </p:cBhvr>
                                      <p:to>
                                        <p:strVal val="visible"/>
                                      </p:to>
                                    </p:set>
                                    <p:animEffect transition="in" filter="wipe(down)">
                                      <p:cBhvr>
                                        <p:cTn id="27" dur="500"/>
                                        <p:tgtEl>
                                          <p:spTgt spid="6">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6">
                                            <p:txEl>
                                              <p:pRg st="3" end="3"/>
                                            </p:txEl>
                                          </p:spTgt>
                                        </p:tgtEl>
                                        <p:attrNameLst>
                                          <p:attrName>style.visibility</p:attrName>
                                        </p:attrNameLst>
                                      </p:cBhvr>
                                      <p:to>
                                        <p:strVal val="visible"/>
                                      </p:to>
                                    </p:set>
                                    <p:animEffect transition="in" filter="wipe(down)">
                                      <p:cBhvr>
                                        <p:cTn id="32" dur="500"/>
                                        <p:tgtEl>
                                          <p:spTgt spid="6">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6">
                                            <p:txEl>
                                              <p:pRg st="4" end="4"/>
                                            </p:txEl>
                                          </p:spTgt>
                                        </p:tgtEl>
                                        <p:attrNameLst>
                                          <p:attrName>style.visibility</p:attrName>
                                        </p:attrNameLst>
                                      </p:cBhvr>
                                      <p:to>
                                        <p:strVal val="visible"/>
                                      </p:to>
                                    </p:set>
                                    <p:animEffect transition="in" filter="wipe(down)">
                                      <p:cBhvr>
                                        <p:cTn id="3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56012FD-74A8-4C91-B318-435CF2B719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8" name="Rectangle 17">
            <a:extLst>
              <a:ext uri="{FF2B5EF4-FFF2-40B4-BE49-F238E27FC236}">
                <a16:creationId xmlns:a16="http://schemas.microsoft.com/office/drawing/2014/main" id="{3193BA5C-B8F3-4972-BA54-014C48FAF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D7162BAB-C25E-4CE9-B87C-F118DC7E7C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3530885"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extBox 1">
            <a:extLst>
              <a:ext uri="{FF2B5EF4-FFF2-40B4-BE49-F238E27FC236}">
                <a16:creationId xmlns:a16="http://schemas.microsoft.com/office/drawing/2014/main" id="{C3CA53EC-03E1-4F74-A0B6-84E4EA875205}"/>
              </a:ext>
            </a:extLst>
          </p:cNvPr>
          <p:cNvSpPr txBox="1"/>
          <p:nvPr/>
        </p:nvSpPr>
        <p:spPr>
          <a:xfrm>
            <a:off x="1451580" y="804520"/>
            <a:ext cx="3530157" cy="1049235"/>
          </a:xfrm>
          <a:prstGeom prst="rect">
            <a:avLst/>
          </a:prstGeom>
        </p:spPr>
        <p:txBody>
          <a:bodyPr vert="horz" lIns="91440" tIns="45720" rIns="91440" bIns="45720" rtlCol="0" anchor="t">
            <a:normAutofit/>
          </a:bodyPr>
          <a:lstStyle/>
          <a:p>
            <a:pPr defTabSz="914400">
              <a:lnSpc>
                <a:spcPct val="90000"/>
              </a:lnSpc>
              <a:spcBef>
                <a:spcPct val="0"/>
              </a:spcBef>
              <a:spcAft>
                <a:spcPts val="600"/>
              </a:spcAft>
            </a:pPr>
            <a:r>
              <a:rPr lang="en-US" sz="3200" b="1" cap="all" dirty="0">
                <a:latin typeface="Times New Roman" panose="02020603050405020304" pitchFamily="18" charset="0"/>
                <a:ea typeface="+mj-ea"/>
                <a:cs typeface="Times New Roman" panose="02020603050405020304" pitchFamily="18" charset="0"/>
              </a:rPr>
              <a:t>CÁCH VIẾT MỘT GIẢI THUẬT </a:t>
            </a:r>
          </a:p>
        </p:txBody>
      </p:sp>
      <p:sp>
        <p:nvSpPr>
          <p:cNvPr id="22" name="Rectangle 21">
            <a:extLst>
              <a:ext uri="{FF2B5EF4-FFF2-40B4-BE49-F238E27FC236}">
                <a16:creationId xmlns:a16="http://schemas.microsoft.com/office/drawing/2014/main" id="{05B93327-222A-4DAC-9163-371BF44CD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TextBox 2">
            <a:extLst>
              <a:ext uri="{FF2B5EF4-FFF2-40B4-BE49-F238E27FC236}">
                <a16:creationId xmlns:a16="http://schemas.microsoft.com/office/drawing/2014/main" id="{AE94D7B1-A4B1-4DA9-886C-98BDB3E47A40}"/>
              </a:ext>
            </a:extLst>
          </p:cNvPr>
          <p:cNvSpPr txBox="1"/>
          <p:nvPr/>
        </p:nvSpPr>
        <p:spPr>
          <a:xfrm>
            <a:off x="951265" y="2015732"/>
            <a:ext cx="4277960" cy="3450613"/>
          </a:xfrm>
          <a:prstGeom prst="rect">
            <a:avLst/>
          </a:prstGeom>
        </p:spPr>
        <p:txBody>
          <a:bodyPr vert="horz" lIns="91440" tIns="45720" rIns="91440" bIns="45720" rtlCol="0" anchor="t">
            <a:normAutofit fontScale="77500" lnSpcReduction="20000"/>
          </a:bodyPr>
          <a:lstStyle/>
          <a:p>
            <a:pPr lvl="1" indent="-228600" defTabSz="914400">
              <a:lnSpc>
                <a:spcPct val="110000"/>
              </a:lnSpc>
              <a:spcAft>
                <a:spcPts val="600"/>
              </a:spcAft>
              <a:buClr>
                <a:schemeClr val="accent1"/>
              </a:buClr>
              <a:buSzPct val="100000"/>
              <a:buFont typeface="Arial" panose="020B0604020202020204" pitchFamily="34" charset="0"/>
              <a:buChar char="•"/>
            </a:pPr>
            <a:r>
              <a:rPr lang="en-US" sz="2200" b="0" i="0" dirty="0" err="1">
                <a:latin typeface="Times New Roman" panose="02020603050405020304" pitchFamily="18" charset="0"/>
                <a:cs typeface="Times New Roman" panose="02020603050405020304" pitchFamily="18" charset="0"/>
              </a:rPr>
              <a:t>Các</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ngôn</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ngữ</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lập</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trình</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đều</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có</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các</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vòng</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lặp</a:t>
            </a:r>
            <a:r>
              <a:rPr lang="en-US" sz="2200" b="0" i="0" dirty="0">
                <a:latin typeface="Times New Roman" panose="02020603050405020304" pitchFamily="18" charset="0"/>
                <a:cs typeface="Times New Roman" panose="02020603050405020304" pitchFamily="18" charset="0"/>
              </a:rPr>
              <a:t> (do, for, while) </a:t>
            </a:r>
            <a:r>
              <a:rPr lang="en-US" sz="2200" b="0" i="0" dirty="0" err="1">
                <a:latin typeface="Times New Roman" panose="02020603050405020304" pitchFamily="18" charset="0"/>
                <a:cs typeface="Times New Roman" panose="02020603050405020304" pitchFamily="18" charset="0"/>
              </a:rPr>
              <a:t>và</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các</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lệnh</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điều</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khiển</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luồng</a:t>
            </a:r>
            <a:r>
              <a:rPr lang="en-US" sz="2200" b="0" i="0" dirty="0">
                <a:latin typeface="Times New Roman" panose="02020603050405020304" pitchFamily="18" charset="0"/>
                <a:cs typeface="Times New Roman" panose="02020603050405020304" pitchFamily="18" charset="0"/>
              </a:rPr>
              <a:t> (if-else), … </a:t>
            </a:r>
            <a:r>
              <a:rPr lang="en-US" sz="2200" dirty="0" err="1">
                <a:latin typeface="Times New Roman" panose="02020603050405020304" pitchFamily="18" charset="0"/>
                <a:cs typeface="Times New Roman" panose="02020603050405020304" pitchFamily="18" charset="0"/>
              </a:rPr>
              <a:t>Đây</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là</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những</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công</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cụ</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tối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cơ</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bản</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để</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hoàn</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thành</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giải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thuật</a:t>
            </a:r>
            <a:r>
              <a:rPr lang="en-US" sz="2200" dirty="0">
                <a:latin typeface="Times New Roman" panose="02020603050405020304" pitchFamily="18" charset="0"/>
                <a:cs typeface="Times New Roman" panose="02020603050405020304" pitchFamily="18" charset="0"/>
              </a:rPr>
              <a:t>.</a:t>
            </a:r>
            <a:endParaRPr lang="en-US" sz="2200" b="0" i="0" dirty="0">
              <a:latin typeface="Times New Roman" panose="02020603050405020304" pitchFamily="18" charset="0"/>
              <a:cs typeface="Times New Roman" panose="02020603050405020304" pitchFamily="18" charset="0"/>
            </a:endParaRPr>
          </a:p>
          <a:p>
            <a:pPr lvl="1" indent="-228600" defTabSz="914400">
              <a:lnSpc>
                <a:spcPct val="110000"/>
              </a:lnSpc>
              <a:spcAft>
                <a:spcPts val="600"/>
              </a:spcAft>
              <a:buClr>
                <a:schemeClr val="accent1"/>
              </a:buClr>
              <a:buSzPct val="100000"/>
              <a:buFont typeface="Arial" panose="020B0604020202020204" pitchFamily="34" charset="0"/>
              <a:buChar char="•"/>
            </a:pP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Viết</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giải</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thuật</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là</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một</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tiến</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trình</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và</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được</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thực</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thi</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sau</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khi</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bạn</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đã</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định</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vị</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rõ</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ràng</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vấn</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đề</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cần</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giải</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quyết</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Từ</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việc</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định</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vị</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vấn</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đề</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chúng</a:t>
            </a:r>
            <a:r>
              <a:rPr lang="en-US" sz="2200" b="0" i="0" dirty="0">
                <a:latin typeface="Times New Roman" panose="02020603050405020304" pitchFamily="18" charset="0"/>
                <a:cs typeface="Times New Roman" panose="02020603050405020304" pitchFamily="18" charset="0"/>
              </a:rPr>
              <a:t> ta </a:t>
            </a:r>
            <a:r>
              <a:rPr lang="en-US" sz="2200" b="0" i="0" dirty="0" err="1">
                <a:latin typeface="Times New Roman" panose="02020603050405020304" pitchFamily="18" charset="0"/>
                <a:cs typeface="Times New Roman" panose="02020603050405020304" pitchFamily="18" charset="0"/>
              </a:rPr>
              <a:t>sẽ</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thiết</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kế</a:t>
            </a:r>
            <a:r>
              <a:rPr lang="en-US" sz="2200" b="0" i="0" dirty="0">
                <a:latin typeface="Times New Roman" panose="02020603050405020304" pitchFamily="18" charset="0"/>
                <a:cs typeface="Times New Roman" panose="02020603050405020304" pitchFamily="18" charset="0"/>
              </a:rPr>
              <a:t> ra </a:t>
            </a:r>
            <a:r>
              <a:rPr lang="en-US" sz="2200" b="0" i="0" dirty="0" err="1">
                <a:latin typeface="Times New Roman" panose="02020603050405020304" pitchFamily="18" charset="0"/>
                <a:cs typeface="Times New Roman" panose="02020603050405020304" pitchFamily="18" charset="0"/>
              </a:rPr>
              <a:t>giải</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pháp</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để</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giải</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quyết</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vấn</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đề</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đó</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và</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sau</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đó</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là</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viết</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giải</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thuật</a:t>
            </a:r>
            <a:r>
              <a:rPr lang="en-US" sz="2200" b="0" i="0" dirty="0">
                <a:latin typeface="Times New Roman" panose="02020603050405020304" pitchFamily="18" charset="0"/>
                <a:cs typeface="Times New Roman" panose="02020603050405020304" pitchFamily="18" charset="0"/>
              </a:rPr>
              <a:t>.</a:t>
            </a:r>
          </a:p>
          <a:p>
            <a:pPr lvl="1" indent="-228600" defTabSz="914400">
              <a:lnSpc>
                <a:spcPct val="110000"/>
              </a:lnSpc>
              <a:spcAft>
                <a:spcPts val="600"/>
              </a:spcAft>
              <a:buClr>
                <a:schemeClr val="accent1"/>
              </a:buClr>
              <a:buSzPct val="1000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=&gt; </a:t>
            </a:r>
            <a:r>
              <a:rPr lang="en-US" sz="2200" b="0" i="0" dirty="0" err="1">
                <a:latin typeface="Times New Roman" panose="02020603050405020304" pitchFamily="18" charset="0"/>
                <a:cs typeface="Times New Roman" panose="02020603050405020304" pitchFamily="18" charset="0"/>
              </a:rPr>
              <a:t>Chính</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các</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bạn</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đã</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và</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đang</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viết</a:t>
            </a:r>
            <a:r>
              <a:rPr lang="en-US" sz="2200" b="0" i="0" dirty="0">
                <a:latin typeface="Times New Roman" panose="02020603050405020304" pitchFamily="18" charset="0"/>
                <a:cs typeface="Times New Roman" panose="02020603050405020304" pitchFamily="18" charset="0"/>
              </a:rPr>
              <a:t> ra </a:t>
            </a:r>
            <a:r>
              <a:rPr lang="en-US" sz="2200" b="0" i="0" dirty="0" err="1">
                <a:latin typeface="Times New Roman" panose="02020603050405020304" pitchFamily="18" charset="0"/>
                <a:cs typeface="Times New Roman" panose="02020603050405020304" pitchFamily="18" charset="0"/>
              </a:rPr>
              <a:t>các</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giải</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thuật</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hằng</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ngày</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mà</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các</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bạn</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lại</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không</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biết</a:t>
            </a:r>
            <a:r>
              <a:rPr lang="en-US" sz="2200" b="0" i="0" dirty="0">
                <a:latin typeface="Times New Roman" panose="02020603050405020304" pitchFamily="18" charset="0"/>
                <a:cs typeface="Times New Roman" panose="02020603050405020304" pitchFamily="18" charset="0"/>
              </a:rPr>
              <a:t> </a:t>
            </a:r>
            <a:r>
              <a:rPr lang="en-US" sz="2200" b="0" i="0" dirty="0" err="1">
                <a:latin typeface="Times New Roman" panose="02020603050405020304" pitchFamily="18" charset="0"/>
                <a:cs typeface="Times New Roman" panose="02020603050405020304" pitchFamily="18" charset="0"/>
              </a:rPr>
              <a:t>thôi</a:t>
            </a:r>
            <a:r>
              <a:rPr lang="en-US" sz="2200" b="0" i="0" dirty="0">
                <a:latin typeface="Times New Roman" panose="02020603050405020304" pitchFamily="18" charset="0"/>
                <a:cs typeface="Times New Roman" panose="02020603050405020304" pitchFamily="18" charset="0"/>
              </a:rPr>
              <a:t> ! </a:t>
            </a:r>
          </a:p>
          <a:p>
            <a:pPr lvl="1" indent="-228600" defTabSz="914400">
              <a:lnSpc>
                <a:spcPct val="110000"/>
              </a:lnSpc>
              <a:spcAft>
                <a:spcPts val="600"/>
              </a:spcAft>
              <a:buClr>
                <a:schemeClr val="accent1"/>
              </a:buClr>
              <a:buSzPct val="100000"/>
              <a:buFont typeface="Arial" panose="020B0604020202020204" pitchFamily="34" charset="0"/>
              <a:buChar char="•"/>
            </a:pPr>
            <a:endParaRPr lang="en-US" sz="1100" b="0" i="0" dirty="0"/>
          </a:p>
        </p:txBody>
      </p:sp>
      <p:grpSp>
        <p:nvGrpSpPr>
          <p:cNvPr id="24" name="Group 23">
            <a:extLst>
              <a:ext uri="{FF2B5EF4-FFF2-40B4-BE49-F238E27FC236}">
                <a16:creationId xmlns:a16="http://schemas.microsoft.com/office/drawing/2014/main" id="{14EE34E3-F117-4487-8ACF-33DA65FA11B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0131" y="482171"/>
            <a:ext cx="6091791" cy="5149101"/>
            <a:chOff x="5460131" y="482171"/>
            <a:chExt cx="6091791" cy="5149101"/>
          </a:xfrm>
        </p:grpSpPr>
        <p:sp>
          <p:nvSpPr>
            <p:cNvPr id="25" name="Rectangle 24">
              <a:extLst>
                <a:ext uri="{FF2B5EF4-FFF2-40B4-BE49-F238E27FC236}">
                  <a16:creationId xmlns:a16="http://schemas.microsoft.com/office/drawing/2014/main" id="{39ACC02C-6424-4165-93C4-E83C8E81D4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60131" y="482171"/>
              <a:ext cx="6091791"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C182CB9C-C978-4C9B-9AAD-8B13418975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78956" y="812507"/>
              <a:ext cx="5461780"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8" name="Rectangle 27">
            <a:extLst>
              <a:ext uri="{FF2B5EF4-FFF2-40B4-BE49-F238E27FC236}">
                <a16:creationId xmlns:a16="http://schemas.microsoft.com/office/drawing/2014/main" id="{56388820-A63D-463C-9DBC-060A5ABE3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42379" y="977965"/>
            <a:ext cx="5134631" cy="4135339"/>
          </a:xfrm>
          <a:prstGeom prst="rect">
            <a:avLst/>
          </a:prstGeom>
          <a:solidFill>
            <a:schemeClr val="bg1"/>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C79D481-6F1A-4564-B8BF-FC9711F82A54}"/>
              </a:ext>
            </a:extLst>
          </p:cNvPr>
          <p:cNvPicPr>
            <a:picLocks noChangeAspect="1"/>
          </p:cNvPicPr>
          <p:nvPr/>
        </p:nvPicPr>
        <p:blipFill>
          <a:blip r:embed="rId3"/>
          <a:stretch>
            <a:fillRect/>
          </a:stretch>
        </p:blipFill>
        <p:spPr>
          <a:xfrm>
            <a:off x="6093926" y="1669262"/>
            <a:ext cx="4821551" cy="2760337"/>
          </a:xfrm>
          <a:prstGeom prst="rect">
            <a:avLst/>
          </a:prstGeom>
        </p:spPr>
      </p:pic>
      <p:pic>
        <p:nvPicPr>
          <p:cNvPr id="30" name="Picture 29">
            <a:extLst>
              <a:ext uri="{FF2B5EF4-FFF2-40B4-BE49-F238E27FC236}">
                <a16:creationId xmlns:a16="http://schemas.microsoft.com/office/drawing/2014/main" id="{C04ED70F-D6FD-4EB1-A171-D30F885FE7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2" name="Straight Connector 31">
            <a:extLst>
              <a:ext uri="{FF2B5EF4-FFF2-40B4-BE49-F238E27FC236}">
                <a16:creationId xmlns:a16="http://schemas.microsoft.com/office/drawing/2014/main" id="{DA26CAE9-74C4-4EDD-8A80-77F79EAA86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4019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8E410-D99C-4078-8835-644F6A37D601}"/>
              </a:ext>
            </a:extLst>
          </p:cNvPr>
          <p:cNvSpPr>
            <a:spLocks noGrp="1"/>
          </p:cNvSpPr>
          <p:nvPr>
            <p:ph type="title"/>
          </p:nvPr>
        </p:nvSpPr>
        <p:spPr>
          <a:xfrm>
            <a:off x="1451579" y="804519"/>
            <a:ext cx="9603275" cy="1049235"/>
          </a:xfrm>
        </p:spPr>
        <p:txBody>
          <a:bodyPr>
            <a:normAutofit/>
          </a:bodyPr>
          <a:lstStyle/>
          <a:p>
            <a:r>
              <a:rPr lang="en-US" dirty="0"/>
              <a:t>I DATASTRUCTURES </a:t>
            </a:r>
          </a:p>
        </p:txBody>
      </p:sp>
      <p:pic>
        <p:nvPicPr>
          <p:cNvPr id="5" name="Picture 4">
            <a:extLst>
              <a:ext uri="{FF2B5EF4-FFF2-40B4-BE49-F238E27FC236}">
                <a16:creationId xmlns:a16="http://schemas.microsoft.com/office/drawing/2014/main" id="{21CFB459-F391-4A9E-A72A-C8D9D123F4C1}"/>
              </a:ext>
            </a:extLst>
          </p:cNvPr>
          <p:cNvPicPr>
            <a:picLocks noChangeAspect="1"/>
          </p:cNvPicPr>
          <p:nvPr/>
        </p:nvPicPr>
        <p:blipFill>
          <a:blip r:embed="rId2"/>
          <a:stretch>
            <a:fillRect/>
          </a:stretch>
        </p:blipFill>
        <p:spPr>
          <a:xfrm>
            <a:off x="1451579" y="2445125"/>
            <a:ext cx="4960443" cy="2591831"/>
          </a:xfrm>
          <a:prstGeom prst="rect">
            <a:avLst/>
          </a:prstGeom>
        </p:spPr>
      </p:pic>
      <p:sp>
        <p:nvSpPr>
          <p:cNvPr id="3" name="Content Placeholder 2">
            <a:extLst>
              <a:ext uri="{FF2B5EF4-FFF2-40B4-BE49-F238E27FC236}">
                <a16:creationId xmlns:a16="http://schemas.microsoft.com/office/drawing/2014/main" id="{D2476749-1217-4F35-97C8-58CB71B94433}"/>
              </a:ext>
            </a:extLst>
          </p:cNvPr>
          <p:cNvSpPr>
            <a:spLocks noGrp="1"/>
          </p:cNvSpPr>
          <p:nvPr>
            <p:ph idx="1"/>
          </p:nvPr>
        </p:nvSpPr>
        <p:spPr>
          <a:xfrm>
            <a:off x="6918385" y="2027208"/>
            <a:ext cx="4494362" cy="3439139"/>
          </a:xfrm>
        </p:spPr>
        <p:txBody>
          <a:bodyPr>
            <a:normAutofit/>
          </a:bodyPr>
          <a:lstStyle/>
          <a:p>
            <a:pPr>
              <a:lnSpc>
                <a:spcPct val="110000"/>
              </a:lnSpc>
            </a:pPr>
            <a:endParaRPr lang="en-US" sz="1200" dirty="0">
              <a:latin typeface="Times New Roman" panose="02020603050405020304" pitchFamily="18" charset="0"/>
              <a:cs typeface="Times New Roman" panose="02020603050405020304" pitchFamily="18" charset="0"/>
            </a:endParaRPr>
          </a:p>
          <a:p>
            <a:pPr>
              <a:lnSpc>
                <a:spcPct val="110000"/>
              </a:lnSpc>
            </a:pPr>
            <a:r>
              <a:rPr lang="en-US" sz="1200" dirty="0">
                <a:latin typeface="Times New Roman" panose="02020603050405020304" pitchFamily="18" charset="0"/>
                <a:cs typeface="Times New Roman" panose="02020603050405020304" pitchFamily="18" charset="0"/>
              </a:rPr>
              <a:t>1. </a:t>
            </a:r>
            <a:r>
              <a:rPr lang="en-US" sz="1200" dirty="0" err="1">
                <a:latin typeface="Times New Roman" panose="02020603050405020304" pitchFamily="18" charset="0"/>
                <a:cs typeface="Times New Roman" panose="02020603050405020304" pitchFamily="18" charset="0"/>
              </a:rPr>
              <a:t>Một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số</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loại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cấu</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trúc</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dữ</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liệu</a:t>
            </a:r>
            <a:r>
              <a:rPr lang="en-US" sz="1200" dirty="0">
                <a:latin typeface="Times New Roman" panose="02020603050405020304" pitchFamily="18" charset="0"/>
                <a:cs typeface="Times New Roman" panose="02020603050405020304" pitchFamily="18" charset="0"/>
              </a:rPr>
              <a:t> </a:t>
            </a:r>
          </a:p>
          <a:p>
            <a:pPr marL="0" indent="0">
              <a:lnSpc>
                <a:spcPct val="110000"/>
              </a:lnSpc>
              <a:buNone/>
            </a:pP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Cấu</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trúc</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dữ</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liệu</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tuyến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tính</a:t>
            </a:r>
            <a:r>
              <a:rPr lang="en-US" sz="1200" dirty="0">
                <a:latin typeface="Times New Roman" panose="02020603050405020304" pitchFamily="18" charset="0"/>
                <a:cs typeface="Times New Roman" panose="02020603050405020304" pitchFamily="18" charset="0"/>
              </a:rPr>
              <a:t> - Array, Lists, </a:t>
            </a:r>
            <a:r>
              <a:rPr lang="en-US" sz="1200" dirty="0" err="1">
                <a:latin typeface="Times New Roman" panose="02020603050405020304" pitchFamily="18" charset="0"/>
                <a:cs typeface="Times New Roman" panose="02020603050405020304" pitchFamily="18" charset="0"/>
              </a:rPr>
              <a:t>Vectort</a:t>
            </a:r>
            <a:r>
              <a:rPr lang="en-US" sz="1200" dirty="0">
                <a:latin typeface="Times New Roman" panose="02020603050405020304" pitchFamily="18" charset="0"/>
                <a:cs typeface="Times New Roman" panose="02020603050405020304" pitchFamily="18" charset="0"/>
              </a:rPr>
              <a:t>, Stack, Queue,</a:t>
            </a:r>
          </a:p>
          <a:p>
            <a:pPr marL="0" indent="0">
              <a:lnSpc>
                <a:spcPct val="110000"/>
              </a:lnSpc>
              <a:buNone/>
            </a:pPr>
            <a:r>
              <a:rPr lang="en-US" sz="1200" dirty="0">
                <a:latin typeface="Times New Roman" panose="02020603050405020304" pitchFamily="18" charset="0"/>
                <a:cs typeface="Times New Roman" panose="02020603050405020304" pitchFamily="18" charset="0"/>
              </a:rPr>
              <a:t>-      </a:t>
            </a:r>
            <a:r>
              <a:rPr lang="vi-VN" sz="1200" dirty="0">
                <a:latin typeface="Times New Roman" panose="02020603050405020304" pitchFamily="18" charset="0"/>
                <a:cs typeface="Times New Roman" panose="02020603050405020304" pitchFamily="18" charset="0"/>
              </a:rPr>
              <a:t>Cấu trúc tuyến tính là một cấu trúc trong đó các phần tử nằm trên một đường không có nhánh</a:t>
            </a:r>
            <a:r>
              <a:rPr lang="en-US" sz="1200" dirty="0">
                <a:latin typeface="Times New Roman" panose="02020603050405020304" pitchFamily="18" charset="0"/>
                <a:cs typeface="Times New Roman" panose="02020603050405020304" pitchFamily="18" charset="0"/>
              </a:rPr>
              <a:t> </a:t>
            </a:r>
            <a:r>
              <a:rPr lang="vi-VN" sz="1200" dirty="0">
                <a:latin typeface="Times New Roman" panose="02020603050405020304" pitchFamily="18" charset="0"/>
                <a:cs typeface="Times New Roman" panose="02020603050405020304" pitchFamily="18" charset="0"/>
              </a:rPr>
              <a:t>và </a:t>
            </a:r>
            <a:r>
              <a:rPr lang="en-US" sz="1200" dirty="0">
                <a:latin typeface="Times New Roman" panose="02020603050405020304" pitchFamily="18" charset="0"/>
                <a:cs typeface="Times New Roman" panose="02020603050405020304" pitchFamily="18" charset="0"/>
              </a:rPr>
              <a:t> </a:t>
            </a:r>
            <a:r>
              <a:rPr lang="vi-VN" sz="1200" dirty="0">
                <a:latin typeface="Times New Roman" panose="02020603050405020304" pitchFamily="18" charset="0"/>
                <a:cs typeface="Times New Roman" panose="02020603050405020304" pitchFamily="18" charset="0"/>
              </a:rPr>
              <a:t>các phần tử liên tiế</a:t>
            </a:r>
            <a:r>
              <a:rPr lang="en-US" sz="1200" dirty="0">
                <a:latin typeface="Times New Roman" panose="02020603050405020304" pitchFamily="18" charset="0"/>
                <a:cs typeface="Times New Roman" panose="02020603050405020304" pitchFamily="18" charset="0"/>
              </a:rPr>
              <a:t>p </a:t>
            </a:r>
            <a:r>
              <a:rPr lang="en-US" sz="1200" dirty="0" err="1">
                <a:latin typeface="Times New Roman" panose="02020603050405020304" pitchFamily="18" charset="0"/>
                <a:cs typeface="Times New Roman" panose="02020603050405020304" pitchFamily="18" charset="0"/>
              </a:rPr>
              <a:t>nhau</a:t>
            </a:r>
            <a:r>
              <a:rPr lang="en-US" sz="1200" dirty="0">
                <a:latin typeface="Times New Roman" panose="02020603050405020304" pitchFamily="18" charset="0"/>
                <a:cs typeface="Times New Roman" panose="02020603050405020304" pitchFamily="18" charset="0"/>
              </a:rPr>
              <a:t>.</a:t>
            </a:r>
          </a:p>
          <a:p>
            <a:pPr marL="0" indent="0">
              <a:lnSpc>
                <a:spcPct val="110000"/>
              </a:lnSpc>
              <a:buNone/>
            </a:pPr>
            <a:r>
              <a:rPr lang="en-US" sz="1200" dirty="0">
                <a:latin typeface="Times New Roman" panose="02020603050405020304" pitchFamily="18" charset="0"/>
                <a:cs typeface="Times New Roman" panose="02020603050405020304" pitchFamily="18" charset="0"/>
              </a:rPr>
              <a:t> *  </a:t>
            </a:r>
            <a:r>
              <a:rPr lang="en-US" sz="1200" dirty="0" err="1">
                <a:latin typeface="Times New Roman" panose="02020603050405020304" pitchFamily="18" charset="0"/>
                <a:cs typeface="Times New Roman" panose="02020603050405020304" pitchFamily="18" charset="0"/>
              </a:rPr>
              <a:t>Cấu</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trúc</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dữ</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liệu</a:t>
            </a:r>
            <a:r>
              <a:rPr lang="en-US" sz="1200" dirty="0">
                <a:latin typeface="Times New Roman" panose="02020603050405020304" pitchFamily="18" charset="0"/>
                <a:cs typeface="Times New Roman" panose="02020603050405020304" pitchFamily="18" charset="0"/>
              </a:rPr>
              <a:t> phi </a:t>
            </a:r>
            <a:r>
              <a:rPr lang="en-US" sz="1200" dirty="0" err="1">
                <a:latin typeface="Times New Roman" panose="02020603050405020304" pitchFamily="18" charset="0"/>
                <a:cs typeface="Times New Roman" panose="02020603050405020304" pitchFamily="18" charset="0"/>
              </a:rPr>
              <a:t>tuyến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tính</a:t>
            </a:r>
            <a:r>
              <a:rPr lang="en-US" sz="1200" dirty="0">
                <a:latin typeface="Times New Roman" panose="02020603050405020304" pitchFamily="18" charset="0"/>
                <a:cs typeface="Times New Roman" panose="02020603050405020304" pitchFamily="18" charset="0"/>
              </a:rPr>
              <a:t> –Tree, Graph</a:t>
            </a:r>
          </a:p>
          <a:p>
            <a:pPr>
              <a:lnSpc>
                <a:spcPct val="110000"/>
              </a:lnSpc>
              <a:buFontTx/>
              <a:buChar char="-"/>
            </a:pPr>
            <a:r>
              <a:rPr lang="vi-VN" sz="1200" dirty="0">
                <a:latin typeface="Times New Roman" panose="02020603050405020304" pitchFamily="18" charset="0"/>
                <a:cs typeface="Times New Roman" panose="02020603050405020304" pitchFamily="18" charset="0"/>
              </a:rPr>
              <a:t>Cấu trúc dữ liệu mà các phần tử dữ liệu không được sắp xếp theo trình tự hoặc tuyến tính được gọi là cấu trúc dữ liệu phi tuyến tính </a:t>
            </a:r>
            <a:endParaRPr lang="en-US" sz="1200" dirty="0">
              <a:latin typeface="Times New Roman" panose="02020603050405020304" pitchFamily="18" charset="0"/>
              <a:cs typeface="Times New Roman" panose="02020603050405020304" pitchFamily="18" charset="0"/>
            </a:endParaRPr>
          </a:p>
          <a:p>
            <a:pPr>
              <a:lnSpc>
                <a:spcPct val="110000"/>
              </a:lnSpc>
              <a:buFontTx/>
              <a:buChar char="-"/>
            </a:pPr>
            <a:r>
              <a:rPr lang="vi-VN" sz="1200" dirty="0">
                <a:latin typeface="Times New Roman" panose="02020603050405020304" pitchFamily="18" charset="0"/>
                <a:cs typeface="Times New Roman" panose="02020603050405020304" pitchFamily="18" charset="0"/>
              </a:rPr>
              <a:t>Nó sử dụng bộ nhớ máy tính hiệu quả so với cấu trúc dữ liệu tuyến tính.</a:t>
            </a:r>
            <a:endParaRPr lang="en-US"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9443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1000"/>
                                        <p:tgtEl>
                                          <p:spTgt spid="3">
                                            <p:txEl>
                                              <p:pRg st="4" end="4"/>
                                            </p:txEl>
                                          </p:spTgt>
                                        </p:tgtEl>
                                      </p:cBhvr>
                                    </p:animEffect>
                                    <p:anim calcmode="lin" valueType="num">
                                      <p:cBhvr>
                                        <p:cTn id="2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Effect transition="in" filter="fade">
                                      <p:cBhvr>
                                        <p:cTn id="35" dur="1000"/>
                                        <p:tgtEl>
                                          <p:spTgt spid="3">
                                            <p:txEl>
                                              <p:pRg st="5" end="5"/>
                                            </p:txEl>
                                          </p:spTgt>
                                        </p:tgtEl>
                                      </p:cBhvr>
                                    </p:animEffect>
                                    <p:anim calcmode="lin" valueType="num">
                                      <p:cBhvr>
                                        <p:cTn id="36"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fade">
                                      <p:cBhvr>
                                        <p:cTn id="42" dur="1000"/>
                                        <p:tgtEl>
                                          <p:spTgt spid="3">
                                            <p:txEl>
                                              <p:pRg st="6" end="6"/>
                                            </p:txEl>
                                          </p:spTgt>
                                        </p:tgtEl>
                                      </p:cBhvr>
                                    </p:animEffect>
                                    <p:anim calcmode="lin" valueType="num">
                                      <p:cBhvr>
                                        <p:cTn id="43"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56012FD-74A8-4C91-B318-435CF2B719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8" name="Rectangle 17">
            <a:extLst>
              <a:ext uri="{FF2B5EF4-FFF2-40B4-BE49-F238E27FC236}">
                <a16:creationId xmlns:a16="http://schemas.microsoft.com/office/drawing/2014/main" id="{C630F413-44CE-4746-9821-9E0107978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2D671B1-B099-4F9C-B9CC-9D22B4DAF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838524"/>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extBox 1">
            <a:extLst>
              <a:ext uri="{FF2B5EF4-FFF2-40B4-BE49-F238E27FC236}">
                <a16:creationId xmlns:a16="http://schemas.microsoft.com/office/drawing/2014/main" id="{24090CE5-FFCD-4CCF-A205-9A940A721B42}"/>
              </a:ext>
            </a:extLst>
          </p:cNvPr>
          <p:cNvSpPr txBox="1"/>
          <p:nvPr/>
        </p:nvSpPr>
        <p:spPr>
          <a:xfrm>
            <a:off x="7555992" y="707475"/>
            <a:ext cx="3157577" cy="1312001"/>
          </a:xfrm>
          <a:prstGeom prst="rect">
            <a:avLst/>
          </a:prstGeom>
        </p:spPr>
        <p:txBody>
          <a:bodyPr vert="horz" lIns="91440" tIns="45720" rIns="91440" bIns="45720" rtlCol="0" anchor="t">
            <a:normAutofit/>
          </a:bodyPr>
          <a:lstStyle/>
          <a:p>
            <a:pPr defTabSz="914400">
              <a:lnSpc>
                <a:spcPct val="90000"/>
              </a:lnSpc>
              <a:spcBef>
                <a:spcPct val="0"/>
              </a:spcBef>
              <a:spcAft>
                <a:spcPts val="600"/>
              </a:spcAft>
            </a:pPr>
            <a:r>
              <a:rPr lang="en-US" sz="2800" cap="all" dirty="0">
                <a:latin typeface="+mj-lt"/>
                <a:ea typeface="+mj-ea"/>
                <a:cs typeface="+mj-cs"/>
              </a:rPr>
              <a:t>PHÂN TÍCH ĐÁNH GIÁ CÁC THUẬT TOÁN</a:t>
            </a:r>
          </a:p>
        </p:txBody>
      </p:sp>
      <p:cxnSp>
        <p:nvCxnSpPr>
          <p:cNvPr id="22" name="Straight Connector 21">
            <a:extLst>
              <a:ext uri="{FF2B5EF4-FFF2-40B4-BE49-F238E27FC236}">
                <a16:creationId xmlns:a16="http://schemas.microsoft.com/office/drawing/2014/main" id="{7552FBEF-FA69-427B-8245-0A518E0513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55992" y="2146542"/>
            <a:ext cx="3157578"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4" name="Title 1">
            <a:extLst>
              <a:ext uri="{FF2B5EF4-FFF2-40B4-BE49-F238E27FC236}">
                <a16:creationId xmlns:a16="http://schemas.microsoft.com/office/drawing/2014/main" id="{898488B7-DBD3-40E7-B54B-4DA6C5693EF3}"/>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1580" y="3122496"/>
            <a:ext cx="3530157" cy="104923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endParaRPr lang="en-US" dirty="0"/>
          </a:p>
        </p:txBody>
      </p:sp>
      <p:pic>
        <p:nvPicPr>
          <p:cNvPr id="5" name="Picture 4">
            <a:extLst>
              <a:ext uri="{FF2B5EF4-FFF2-40B4-BE49-F238E27FC236}">
                <a16:creationId xmlns:a16="http://schemas.microsoft.com/office/drawing/2014/main" id="{43838367-7655-4703-B454-66E8C892CEF0}"/>
              </a:ext>
            </a:extLst>
          </p:cNvPr>
          <p:cNvPicPr>
            <a:picLocks noChangeAspect="1"/>
          </p:cNvPicPr>
          <p:nvPr/>
        </p:nvPicPr>
        <p:blipFill>
          <a:blip r:embed="rId3"/>
          <a:stretch>
            <a:fillRect/>
          </a:stretch>
        </p:blipFill>
        <p:spPr>
          <a:xfrm>
            <a:off x="1136348" y="962162"/>
            <a:ext cx="5761020" cy="4997684"/>
          </a:xfrm>
          <a:prstGeom prst="rect">
            <a:avLst/>
          </a:prstGeom>
        </p:spPr>
      </p:pic>
      <p:sp>
        <p:nvSpPr>
          <p:cNvPr id="3" name="TextBox 2">
            <a:extLst>
              <a:ext uri="{FF2B5EF4-FFF2-40B4-BE49-F238E27FC236}">
                <a16:creationId xmlns:a16="http://schemas.microsoft.com/office/drawing/2014/main" id="{81CEEAA2-7385-4B46-AB82-C7866489B882}"/>
              </a:ext>
            </a:extLst>
          </p:cNvPr>
          <p:cNvSpPr txBox="1"/>
          <p:nvPr/>
        </p:nvSpPr>
        <p:spPr>
          <a:xfrm>
            <a:off x="7554138" y="2273608"/>
            <a:ext cx="3952062" cy="3940925"/>
          </a:xfrm>
          <a:prstGeom prst="rect">
            <a:avLst/>
          </a:prstGeom>
        </p:spPr>
        <p:txBody>
          <a:bodyPr vert="horz" lIns="91440" tIns="45720" rIns="91440" bIns="45720" rtlCol="0" anchor="t">
            <a:normAutofit/>
          </a:bodyPr>
          <a:lstStyle/>
          <a:p>
            <a:pPr marL="285750" indent="-228600" defTabSz="914400">
              <a:lnSpc>
                <a:spcPct val="110000"/>
              </a:lnSpc>
              <a:spcAft>
                <a:spcPts val="600"/>
              </a:spcAft>
              <a:buClr>
                <a:schemeClr val="accent1"/>
              </a:buClr>
              <a:buSzPct val="100000"/>
              <a:buFont typeface="Arial" panose="020B0604020202020204" pitchFamily="34" charset="0"/>
              <a:buChar char="•"/>
            </a:pPr>
            <a:r>
              <a:rPr lang="en-US" sz="1600" b="1" i="0" dirty="0" err="1">
                <a:latin typeface="Times New Roman" panose="02020603050405020304" pitchFamily="18" charset="0"/>
                <a:cs typeface="Times New Roman" panose="02020603050405020304" pitchFamily="18" charset="0"/>
              </a:rPr>
              <a:t>Tính</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hiệu</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quả</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của</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thuật</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toán</a:t>
            </a:r>
            <a:endParaRPr lang="en-US" sz="1600" b="1" dirty="0">
              <a:latin typeface="Times New Roman" panose="02020603050405020304" pitchFamily="18" charset="0"/>
              <a:cs typeface="Times New Roman" panose="02020603050405020304" pitchFamily="18" charset="0"/>
            </a:endParaRPr>
          </a:p>
          <a:p>
            <a:pPr indent="-228600" defTabSz="914400">
              <a:lnSpc>
                <a:spcPct val="110000"/>
              </a:lnSpc>
              <a:spcAft>
                <a:spcPts val="600"/>
              </a:spcAft>
              <a:buClr>
                <a:schemeClr val="accent1"/>
              </a:buClr>
              <a:buSzPct val="10000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        -  </a:t>
            </a:r>
            <a:r>
              <a:rPr lang="en-US" sz="1600" b="0" i="0" dirty="0" err="1">
                <a:latin typeface="Times New Roman" panose="02020603050405020304" pitchFamily="18" charset="0"/>
                <a:cs typeface="Times New Roman" panose="02020603050405020304" pitchFamily="18" charset="0"/>
              </a:rPr>
              <a:t>Thuật</a:t>
            </a:r>
            <a:r>
              <a:rPr lang="en-US" sz="1600" b="0" i="0" dirty="0">
                <a:latin typeface="Times New Roman" panose="02020603050405020304" pitchFamily="18" charset="0"/>
                <a:cs typeface="Times New Roman" panose="02020603050405020304" pitchFamily="18" charset="0"/>
              </a:rPr>
              <a:t> </a:t>
            </a:r>
            <a:r>
              <a:rPr lang="en-US" sz="1600" b="0" i="0" dirty="0" err="1">
                <a:latin typeface="Times New Roman" panose="02020603050405020304" pitchFamily="18" charset="0"/>
                <a:cs typeface="Times New Roman" panose="02020603050405020304" pitchFamily="18" charset="0"/>
              </a:rPr>
              <a:t>toán</a:t>
            </a:r>
            <a:r>
              <a:rPr lang="en-US" sz="1600" b="0" i="0" dirty="0">
                <a:latin typeface="Times New Roman" panose="02020603050405020304" pitchFamily="18" charset="0"/>
                <a:cs typeface="Times New Roman" panose="02020603050405020304" pitchFamily="18" charset="0"/>
              </a:rPr>
              <a:t> </a:t>
            </a:r>
            <a:r>
              <a:rPr lang="en-US" sz="1600" b="0" i="0" dirty="0" err="1">
                <a:latin typeface="Times New Roman" panose="02020603050405020304" pitchFamily="18" charset="0"/>
                <a:cs typeface="Times New Roman" panose="02020603050405020304" pitchFamily="18" charset="0"/>
              </a:rPr>
              <a:t>đơn</a:t>
            </a:r>
            <a:r>
              <a:rPr lang="en-US" sz="1600" b="0" i="0" dirty="0">
                <a:latin typeface="Times New Roman" panose="02020603050405020304" pitchFamily="18" charset="0"/>
                <a:cs typeface="Times New Roman" panose="02020603050405020304" pitchFamily="18" charset="0"/>
              </a:rPr>
              <a:t> </a:t>
            </a:r>
            <a:r>
              <a:rPr lang="en-US" sz="1600" b="0" i="0" dirty="0" err="1">
                <a:latin typeface="Times New Roman" panose="02020603050405020304" pitchFamily="18" charset="0"/>
                <a:cs typeface="Times New Roman" panose="02020603050405020304" pitchFamily="18" charset="0"/>
              </a:rPr>
              <a:t>giản</a:t>
            </a:r>
            <a:r>
              <a:rPr lang="en-US" sz="1600" b="0" i="0" dirty="0">
                <a:latin typeface="Times New Roman" panose="02020603050405020304" pitchFamily="18" charset="0"/>
                <a:cs typeface="Times New Roman" panose="02020603050405020304" pitchFamily="18" charset="0"/>
              </a:rPr>
              <a:t>, </a:t>
            </a:r>
            <a:r>
              <a:rPr lang="en-US" sz="1600" b="0" i="0" dirty="0" err="1">
                <a:latin typeface="Times New Roman" panose="02020603050405020304" pitchFamily="18" charset="0"/>
                <a:cs typeface="Times New Roman" panose="02020603050405020304" pitchFamily="18" charset="0"/>
              </a:rPr>
              <a:t>dễ</a:t>
            </a:r>
            <a:r>
              <a:rPr lang="en-US" sz="1600" b="0" i="0" dirty="0">
                <a:latin typeface="Times New Roman" panose="02020603050405020304" pitchFamily="18" charset="0"/>
                <a:cs typeface="Times New Roman" panose="02020603050405020304" pitchFamily="18" charset="0"/>
              </a:rPr>
              <a:t> </a:t>
            </a:r>
            <a:r>
              <a:rPr lang="en-US" sz="1600" b="0" i="0" dirty="0" err="1">
                <a:latin typeface="Times New Roman" panose="02020603050405020304" pitchFamily="18" charset="0"/>
                <a:cs typeface="Times New Roman" panose="02020603050405020304" pitchFamily="18" charset="0"/>
              </a:rPr>
              <a:t>hiểu</a:t>
            </a:r>
            <a:endParaRPr lang="en-US" sz="1600" b="0" i="0" dirty="0">
              <a:latin typeface="Times New Roman" panose="02020603050405020304" pitchFamily="18" charset="0"/>
              <a:cs typeface="Times New Roman" panose="02020603050405020304" pitchFamily="18" charset="0"/>
            </a:endParaRPr>
          </a:p>
          <a:p>
            <a:pPr indent="-228600" defTabSz="914400">
              <a:lnSpc>
                <a:spcPct val="110000"/>
              </a:lnSpc>
              <a:spcAft>
                <a:spcPts val="600"/>
              </a:spcAft>
              <a:buClr>
                <a:schemeClr val="accent1"/>
              </a:buClr>
              <a:buSzPct val="10000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        -  </a:t>
            </a:r>
            <a:r>
              <a:rPr lang="en-US" sz="1600" b="0" i="0" dirty="0" err="1">
                <a:latin typeface="Times New Roman" panose="02020603050405020304" pitchFamily="18" charset="0"/>
                <a:cs typeface="Times New Roman" panose="02020603050405020304" pitchFamily="18" charset="0"/>
              </a:rPr>
              <a:t>Thuật</a:t>
            </a:r>
            <a:r>
              <a:rPr lang="en-US" sz="1600" b="0" i="0" dirty="0">
                <a:latin typeface="Times New Roman" panose="02020603050405020304" pitchFamily="18" charset="0"/>
                <a:cs typeface="Times New Roman" panose="02020603050405020304" pitchFamily="18" charset="0"/>
              </a:rPr>
              <a:t> </a:t>
            </a:r>
            <a:r>
              <a:rPr lang="en-US" sz="1600" b="0" i="0" dirty="0" err="1">
                <a:latin typeface="Times New Roman" panose="02020603050405020304" pitchFamily="18" charset="0"/>
                <a:cs typeface="Times New Roman" panose="02020603050405020304" pitchFamily="18" charset="0"/>
              </a:rPr>
              <a:t>toán</a:t>
            </a:r>
            <a:r>
              <a:rPr lang="en-US" sz="1600" b="0" i="0" dirty="0">
                <a:latin typeface="Times New Roman" panose="02020603050405020304" pitchFamily="18" charset="0"/>
                <a:cs typeface="Times New Roman" panose="02020603050405020304" pitchFamily="18" charset="0"/>
              </a:rPr>
              <a:t> </a:t>
            </a:r>
            <a:r>
              <a:rPr lang="en-US" sz="1600" b="0" i="0" dirty="0" err="1">
                <a:latin typeface="Times New Roman" panose="02020603050405020304" pitchFamily="18" charset="0"/>
                <a:cs typeface="Times New Roman" panose="02020603050405020304" pitchFamily="18" charset="0"/>
              </a:rPr>
              <a:t>dễ</a:t>
            </a:r>
            <a:r>
              <a:rPr lang="en-US" sz="1600" b="0" i="0" dirty="0">
                <a:latin typeface="Times New Roman" panose="02020603050405020304" pitchFamily="18" charset="0"/>
                <a:cs typeface="Times New Roman" panose="02020603050405020304" pitchFamily="18" charset="0"/>
              </a:rPr>
              <a:t> </a:t>
            </a:r>
            <a:r>
              <a:rPr lang="en-US" sz="1600" b="0" i="0" dirty="0" err="1">
                <a:latin typeface="Times New Roman" panose="02020603050405020304" pitchFamily="18" charset="0"/>
                <a:cs typeface="Times New Roman" panose="02020603050405020304" pitchFamily="18" charset="0"/>
              </a:rPr>
              <a:t>cài</a:t>
            </a:r>
            <a:r>
              <a:rPr lang="en-US" sz="1600" b="0" i="0" dirty="0">
                <a:latin typeface="Times New Roman" panose="02020603050405020304" pitchFamily="18" charset="0"/>
                <a:cs typeface="Times New Roman" panose="02020603050405020304" pitchFamily="18" charset="0"/>
              </a:rPr>
              <a:t> </a:t>
            </a:r>
            <a:r>
              <a:rPr lang="en-US" sz="1600" b="0" i="0" dirty="0" err="1">
                <a:latin typeface="Times New Roman" panose="02020603050405020304" pitchFamily="18" charset="0"/>
                <a:cs typeface="Times New Roman" panose="02020603050405020304" pitchFamily="18" charset="0"/>
              </a:rPr>
              <a:t>đặt</a:t>
            </a:r>
            <a:endParaRPr lang="en-US" sz="1600" b="0" i="0" dirty="0">
              <a:latin typeface="Times New Roman" panose="02020603050405020304" pitchFamily="18" charset="0"/>
              <a:cs typeface="Times New Roman" panose="02020603050405020304" pitchFamily="18" charset="0"/>
            </a:endParaRPr>
          </a:p>
          <a:p>
            <a:pPr indent="-228600" defTabSz="914400">
              <a:lnSpc>
                <a:spcPct val="110000"/>
              </a:lnSpc>
              <a:spcAft>
                <a:spcPts val="600"/>
              </a:spcAft>
              <a:buClr>
                <a:schemeClr val="accent1"/>
              </a:buClr>
              <a:buSzPct val="100000"/>
              <a:buFont typeface="Arial" panose="020B0604020202020204" pitchFamily="34" charset="0"/>
              <a:buChar char="•"/>
            </a:pPr>
            <a:r>
              <a:rPr lang="en-US" sz="1600" b="0" i="0" dirty="0">
                <a:latin typeface="Times New Roman" panose="02020603050405020304" pitchFamily="18" charset="0"/>
                <a:cs typeface="Times New Roman" panose="02020603050405020304" pitchFamily="18" charset="0"/>
              </a:rPr>
              <a:t>        -  </a:t>
            </a:r>
            <a:r>
              <a:rPr lang="en-US" sz="1600" b="0" i="0" dirty="0" err="1">
                <a:latin typeface="Times New Roman" panose="02020603050405020304" pitchFamily="18" charset="0"/>
                <a:cs typeface="Times New Roman" panose="02020603050405020304" pitchFamily="18" charset="0"/>
              </a:rPr>
              <a:t>Thuật</a:t>
            </a:r>
            <a:r>
              <a:rPr lang="en-US" sz="1600" b="0" i="0" dirty="0">
                <a:latin typeface="Times New Roman" panose="02020603050405020304" pitchFamily="18" charset="0"/>
                <a:cs typeface="Times New Roman" panose="02020603050405020304" pitchFamily="18" charset="0"/>
              </a:rPr>
              <a:t> </a:t>
            </a:r>
            <a:r>
              <a:rPr lang="en-US" sz="1600" b="0" i="0" dirty="0" err="1">
                <a:latin typeface="Times New Roman" panose="02020603050405020304" pitchFamily="18" charset="0"/>
                <a:cs typeface="Times New Roman" panose="02020603050405020304" pitchFamily="18" charset="0"/>
              </a:rPr>
              <a:t>toán</a:t>
            </a:r>
            <a:r>
              <a:rPr lang="en-US" sz="1600" b="0" i="0" dirty="0">
                <a:latin typeface="Times New Roman" panose="02020603050405020304" pitchFamily="18" charset="0"/>
                <a:cs typeface="Times New Roman" panose="02020603050405020304" pitchFamily="18" charset="0"/>
              </a:rPr>
              <a:t> </a:t>
            </a:r>
            <a:r>
              <a:rPr lang="en-US" sz="1600" b="0" i="0" dirty="0" err="1">
                <a:latin typeface="Times New Roman" panose="02020603050405020304" pitchFamily="18" charset="0"/>
                <a:cs typeface="Times New Roman" panose="02020603050405020304" pitchFamily="18" charset="0"/>
              </a:rPr>
              <a:t>cần</a:t>
            </a:r>
            <a:r>
              <a:rPr lang="en-US" sz="1600" b="0" i="0" dirty="0">
                <a:latin typeface="Times New Roman" panose="02020603050405020304" pitchFamily="18" charset="0"/>
                <a:cs typeface="Times New Roman" panose="02020603050405020304" pitchFamily="18" charset="0"/>
              </a:rPr>
              <a:t> </a:t>
            </a:r>
            <a:r>
              <a:rPr lang="en-US" sz="1600" b="0" i="0" dirty="0" err="1">
                <a:latin typeface="Times New Roman" panose="02020603050405020304" pitchFamily="18" charset="0"/>
                <a:cs typeface="Times New Roman" panose="02020603050405020304" pitchFamily="18" charset="0"/>
              </a:rPr>
              <a:t>ít</a:t>
            </a:r>
            <a:r>
              <a:rPr lang="en-US" sz="1600" b="0" i="0" dirty="0">
                <a:latin typeface="Times New Roman" panose="02020603050405020304" pitchFamily="18" charset="0"/>
                <a:cs typeface="Times New Roman" panose="02020603050405020304" pitchFamily="18" charset="0"/>
              </a:rPr>
              <a:t> </a:t>
            </a:r>
            <a:r>
              <a:rPr lang="en-US" sz="1600" b="0" i="0" dirty="0" err="1">
                <a:latin typeface="Times New Roman" panose="02020603050405020304" pitchFamily="18" charset="0"/>
                <a:cs typeface="Times New Roman" panose="02020603050405020304" pitchFamily="18" charset="0"/>
              </a:rPr>
              <a:t>bộ</a:t>
            </a:r>
            <a:r>
              <a:rPr lang="en-US" sz="1600" b="0" i="0" dirty="0">
                <a:latin typeface="Times New Roman" panose="02020603050405020304" pitchFamily="18" charset="0"/>
                <a:cs typeface="Times New Roman" panose="02020603050405020304" pitchFamily="18" charset="0"/>
              </a:rPr>
              <a:t> </a:t>
            </a:r>
            <a:r>
              <a:rPr lang="en-US" sz="1600" b="0" i="0" dirty="0" err="1">
                <a:latin typeface="Times New Roman" panose="02020603050405020304" pitchFamily="18" charset="0"/>
                <a:cs typeface="Times New Roman" panose="02020603050405020304" pitchFamily="18" charset="0"/>
              </a:rPr>
              <a:t>nhớ</a:t>
            </a:r>
            <a:endParaRPr lang="en-US" sz="1600" b="0" i="0" dirty="0">
              <a:latin typeface="Times New Roman" panose="02020603050405020304" pitchFamily="18" charset="0"/>
              <a:cs typeface="Times New Roman" panose="02020603050405020304" pitchFamily="18" charset="0"/>
            </a:endParaRPr>
          </a:p>
          <a:p>
            <a:pPr indent="-228600" defTabSz="914400">
              <a:lnSpc>
                <a:spcPct val="110000"/>
              </a:lnSpc>
              <a:spcAft>
                <a:spcPts val="600"/>
              </a:spcAft>
              <a:buClr>
                <a:schemeClr val="accent1"/>
              </a:buClr>
              <a:buSzPct val="100000"/>
              <a:buFont typeface="Arial" panose="020B0604020202020204" pitchFamily="34" charset="0"/>
              <a:buChar char="•"/>
            </a:pPr>
            <a:r>
              <a:rPr lang="en-US" sz="1600" b="0" i="0" dirty="0">
                <a:latin typeface="Times New Roman" panose="02020603050405020304" pitchFamily="18" charset="0"/>
                <a:cs typeface="Times New Roman" panose="02020603050405020304" pitchFamily="18" charset="0"/>
              </a:rPr>
              <a:t>        -  </a:t>
            </a:r>
            <a:r>
              <a:rPr lang="en-US" sz="1600" b="0" i="0" dirty="0" err="1">
                <a:latin typeface="Times New Roman" panose="02020603050405020304" pitchFamily="18" charset="0"/>
                <a:cs typeface="Times New Roman" panose="02020603050405020304" pitchFamily="18" charset="0"/>
              </a:rPr>
              <a:t>Thuật</a:t>
            </a:r>
            <a:r>
              <a:rPr lang="en-US" sz="1600" b="0" i="0" dirty="0">
                <a:latin typeface="Times New Roman" panose="02020603050405020304" pitchFamily="18" charset="0"/>
                <a:cs typeface="Times New Roman" panose="02020603050405020304" pitchFamily="18" charset="0"/>
              </a:rPr>
              <a:t> </a:t>
            </a:r>
            <a:r>
              <a:rPr lang="en-US" sz="1600" b="0" i="0" dirty="0" err="1">
                <a:latin typeface="Times New Roman" panose="02020603050405020304" pitchFamily="18" charset="0"/>
                <a:cs typeface="Times New Roman" panose="02020603050405020304" pitchFamily="18" charset="0"/>
              </a:rPr>
              <a:t>toán</a:t>
            </a:r>
            <a:r>
              <a:rPr lang="en-US" sz="1600" b="0" i="0" dirty="0">
                <a:latin typeface="Times New Roman" panose="02020603050405020304" pitchFamily="18" charset="0"/>
                <a:cs typeface="Times New Roman" panose="02020603050405020304" pitchFamily="18" charset="0"/>
              </a:rPr>
              <a:t> </a:t>
            </a:r>
            <a:r>
              <a:rPr lang="en-US" sz="1600" b="0" i="0" dirty="0" err="1">
                <a:latin typeface="Times New Roman" panose="02020603050405020304" pitchFamily="18" charset="0"/>
                <a:cs typeface="Times New Roman" panose="02020603050405020304" pitchFamily="18" charset="0"/>
              </a:rPr>
              <a:t>chạy</a:t>
            </a:r>
            <a:r>
              <a:rPr lang="en-US" sz="1600" b="0" i="0" dirty="0">
                <a:latin typeface="Times New Roman" panose="02020603050405020304" pitchFamily="18" charset="0"/>
                <a:cs typeface="Times New Roman" panose="02020603050405020304" pitchFamily="18" charset="0"/>
              </a:rPr>
              <a:t> </a:t>
            </a:r>
            <a:r>
              <a:rPr lang="en-US" sz="1600" b="0" i="0" dirty="0" err="1">
                <a:latin typeface="Times New Roman" panose="02020603050405020304" pitchFamily="18" charset="0"/>
                <a:cs typeface="Times New Roman" panose="02020603050405020304" pitchFamily="18" charset="0"/>
              </a:rPr>
              <a:t>nhanh</a:t>
            </a:r>
            <a:endParaRPr lang="en-US" sz="1600" b="0" i="0" dirty="0">
              <a:latin typeface="Times New Roman" panose="02020603050405020304" pitchFamily="18" charset="0"/>
              <a:cs typeface="Times New Roman" panose="02020603050405020304" pitchFamily="18" charset="0"/>
            </a:endParaRPr>
          </a:p>
          <a:p>
            <a:pPr indent="-228600" defTabSz="914400">
              <a:lnSpc>
                <a:spcPct val="110000"/>
              </a:lnSpc>
              <a:spcAft>
                <a:spcPts val="600"/>
              </a:spcAft>
              <a:buClr>
                <a:schemeClr val="accent1"/>
              </a:buClr>
              <a:buSzPct val="100000"/>
              <a:buFont typeface="Arial" panose="020B0604020202020204" pitchFamily="34" charset="0"/>
              <a:buChar char="•"/>
            </a:pPr>
            <a:r>
              <a:rPr lang="en-US" sz="1600" b="1" i="0" dirty="0">
                <a:latin typeface="Times New Roman" panose="02020603050405020304" pitchFamily="18" charset="0"/>
                <a:cs typeface="Times New Roman" panose="02020603050405020304" pitchFamily="18" charset="0"/>
              </a:rPr>
              <a:t>=&gt; Khi </a:t>
            </a:r>
            <a:r>
              <a:rPr lang="en-US" sz="1600" b="1" i="0" dirty="0" err="1">
                <a:latin typeface="Times New Roman" panose="02020603050405020304" pitchFamily="18" charset="0"/>
                <a:cs typeface="Times New Roman" panose="02020603050405020304" pitchFamily="18" charset="0"/>
              </a:rPr>
              <a:t>cài</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đặt</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thuật</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toán</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chỉ</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để</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sử</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dụng</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một</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số</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ít</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lần</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thì</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ưu</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tiên</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tiêu</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chí</a:t>
            </a:r>
            <a:r>
              <a:rPr lang="en-US" sz="1600" b="1" i="0" dirty="0">
                <a:latin typeface="Times New Roman" panose="02020603050405020304" pitchFamily="18" charset="0"/>
                <a:cs typeface="Times New Roman" panose="02020603050405020304" pitchFamily="18" charset="0"/>
              </a:rPr>
              <a:t> 1 </a:t>
            </a:r>
            <a:r>
              <a:rPr lang="en-US" sz="1600" b="1" i="0" dirty="0" err="1">
                <a:latin typeface="Times New Roman" panose="02020603050405020304" pitchFamily="18" charset="0"/>
                <a:cs typeface="Times New Roman" panose="02020603050405020304" pitchFamily="18" charset="0"/>
              </a:rPr>
              <a:t>và</a:t>
            </a:r>
            <a:r>
              <a:rPr lang="en-US" sz="1600" b="1" i="0" dirty="0">
                <a:latin typeface="Times New Roman" panose="02020603050405020304" pitchFamily="18" charset="0"/>
                <a:cs typeface="Times New Roman" panose="02020603050405020304" pitchFamily="18" charset="0"/>
              </a:rPr>
              <a:t> 2</a:t>
            </a:r>
          </a:p>
          <a:p>
            <a:pPr indent="-228600" defTabSz="914400">
              <a:lnSpc>
                <a:spcPct val="110000"/>
              </a:lnSpc>
              <a:spcAft>
                <a:spcPts val="600"/>
              </a:spcAft>
              <a:buClr>
                <a:schemeClr val="accent1"/>
              </a:buClr>
              <a:buSzPct val="100000"/>
              <a:buFont typeface="Arial" panose="020B0604020202020204" pitchFamily="34" charset="0"/>
              <a:buChar char="•"/>
            </a:pPr>
            <a:r>
              <a:rPr lang="en-US" sz="1600" b="1" i="0" dirty="0">
                <a:latin typeface="Times New Roman" panose="02020603050405020304" pitchFamily="18" charset="0"/>
                <a:cs typeface="Times New Roman" panose="02020603050405020304" pitchFamily="18" charset="0"/>
              </a:rPr>
              <a:t>=&gt; Khi </a:t>
            </a:r>
            <a:r>
              <a:rPr lang="en-US" sz="1600" b="1" i="0" dirty="0" err="1">
                <a:latin typeface="Times New Roman" panose="02020603050405020304" pitchFamily="18" charset="0"/>
                <a:cs typeface="Times New Roman" panose="02020603050405020304" pitchFamily="18" charset="0"/>
              </a:rPr>
              <a:t>cài</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đặt</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thuật</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toán</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mà</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sử</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dụng</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rất</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nhiều</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lần</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trong</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nhiều</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chương</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trình</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khác</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nhau</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sắp</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xếp</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tìm</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kiếm</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đồ</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thị</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thì</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ưu</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tiên</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tiêu</a:t>
            </a:r>
            <a:r>
              <a:rPr lang="en-US" sz="1600" b="1" i="0" dirty="0">
                <a:latin typeface="Times New Roman" panose="02020603050405020304" pitchFamily="18" charset="0"/>
                <a:cs typeface="Times New Roman" panose="02020603050405020304" pitchFamily="18" charset="0"/>
              </a:rPr>
              <a:t> </a:t>
            </a:r>
            <a:r>
              <a:rPr lang="en-US" sz="1600" b="1" i="0" dirty="0" err="1">
                <a:latin typeface="Times New Roman" panose="02020603050405020304" pitchFamily="18" charset="0"/>
                <a:cs typeface="Times New Roman" panose="02020603050405020304" pitchFamily="18" charset="0"/>
              </a:rPr>
              <a:t>chí</a:t>
            </a:r>
            <a:r>
              <a:rPr lang="en-US" sz="1600" b="1" i="0" dirty="0">
                <a:latin typeface="Times New Roman" panose="02020603050405020304" pitchFamily="18" charset="0"/>
                <a:cs typeface="Times New Roman" panose="02020603050405020304" pitchFamily="18" charset="0"/>
              </a:rPr>
              <a:t> 3 </a:t>
            </a:r>
            <a:r>
              <a:rPr lang="en-US" sz="1600" b="1" i="0" dirty="0" err="1">
                <a:latin typeface="Times New Roman" panose="02020603050405020304" pitchFamily="18" charset="0"/>
                <a:cs typeface="Times New Roman" panose="02020603050405020304" pitchFamily="18" charset="0"/>
              </a:rPr>
              <a:t>và</a:t>
            </a:r>
            <a:r>
              <a:rPr lang="en-US" sz="1600" b="1" i="0" dirty="0">
                <a:latin typeface="Times New Roman" panose="02020603050405020304" pitchFamily="18" charset="0"/>
                <a:cs typeface="Times New Roman" panose="02020603050405020304" pitchFamily="18" charset="0"/>
              </a:rPr>
              <a:t> 4</a:t>
            </a:r>
          </a:p>
          <a:p>
            <a:pPr indent="-228600" defTabSz="914400">
              <a:lnSpc>
                <a:spcPct val="110000"/>
              </a:lnSpc>
              <a:spcAft>
                <a:spcPts val="600"/>
              </a:spcAft>
              <a:buClr>
                <a:schemeClr val="accent1"/>
              </a:buClr>
              <a:buSzPct val="100000"/>
              <a:buFont typeface="Arial" panose="020B0604020202020204" pitchFamily="34" charset="0"/>
              <a:buChar char="•"/>
            </a:pPr>
            <a:endParaRPr lang="en-US" sz="1400" b="0" i="0" dirty="0"/>
          </a:p>
          <a:p>
            <a:pPr indent="-228600" defTabSz="914400">
              <a:lnSpc>
                <a:spcPct val="110000"/>
              </a:lnSpc>
              <a:spcAft>
                <a:spcPts val="600"/>
              </a:spcAft>
              <a:buClr>
                <a:schemeClr val="accent1"/>
              </a:buClr>
              <a:buSzPct val="100000"/>
              <a:buFont typeface="Arial" panose="020B0604020202020204" pitchFamily="34" charset="0"/>
              <a:buChar char="•"/>
            </a:pPr>
            <a:endParaRPr lang="en-US" sz="1400" dirty="0"/>
          </a:p>
        </p:txBody>
      </p:sp>
    </p:spTree>
    <p:extLst>
      <p:ext uri="{BB962C8B-B14F-4D97-AF65-F5344CB8AC3E}">
        <p14:creationId xmlns:p14="http://schemas.microsoft.com/office/powerpoint/2010/main" val="702824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barn(inVertical)">
                                      <p:cBhvr>
                                        <p:cTn id="17" dur="500"/>
                                        <p:tgtEl>
                                          <p:spTgt spid="3">
                                            <p:txEl>
                                              <p:pRg st="1" end="1"/>
                                            </p:txEl>
                                          </p:spTgt>
                                        </p:tgtEl>
                                      </p:cBhvr>
                                    </p:animEffect>
                                  </p:childTnLst>
                                </p:cTn>
                              </p:par>
                              <p:par>
                                <p:cTn id="18" presetID="16" presetClass="entr" presetSubtype="21" fill="hold" nodeType="with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barn(inVertical)">
                                      <p:cBhvr>
                                        <p:cTn id="20" dur="500"/>
                                        <p:tgtEl>
                                          <p:spTgt spid="3">
                                            <p:txEl>
                                              <p:pRg st="2" end="2"/>
                                            </p:txEl>
                                          </p:spTgt>
                                        </p:tgtEl>
                                      </p:cBhvr>
                                    </p:animEffect>
                                  </p:childTnLst>
                                </p:cTn>
                              </p:par>
                              <p:par>
                                <p:cTn id="21" presetID="16" presetClass="entr" presetSubtype="21"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barn(inVertical)">
                                      <p:cBhvr>
                                        <p:cTn id="23" dur="500"/>
                                        <p:tgtEl>
                                          <p:spTgt spid="3">
                                            <p:txEl>
                                              <p:pRg st="3" end="3"/>
                                            </p:txEl>
                                          </p:spTgt>
                                        </p:tgtEl>
                                      </p:cBhvr>
                                    </p:animEffect>
                                  </p:childTnLst>
                                </p:cTn>
                              </p:par>
                              <p:par>
                                <p:cTn id="24" presetID="16" presetClass="entr" presetSubtype="21" fill="hold" nodeType="with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barn(inVertical)">
                                      <p:cBhvr>
                                        <p:cTn id="26" dur="500"/>
                                        <p:tgtEl>
                                          <p:spTgt spid="3">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fade">
                                      <p:cBhvr>
                                        <p:cTn id="31" dur="500"/>
                                        <p:tgtEl>
                                          <p:spTgt spid="3">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500"/>
                                        <p:tgtEl>
                                          <p:spTgt spid="3">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5"/>
                                        </p:tgtEl>
                                        <p:attrNameLst>
                                          <p:attrName>style.visibility</p:attrName>
                                        </p:attrNameLst>
                                      </p:cBhvr>
                                      <p:to>
                                        <p:strVal val="visible"/>
                                      </p:to>
                                    </p:set>
                                    <p:animEffect transition="in" filter="fade">
                                      <p:cBhvr>
                                        <p:cTn id="4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C1B6A9-0B1A-4ECE-A2AC-CFB08B060A41}"/>
              </a:ext>
            </a:extLst>
          </p:cNvPr>
          <p:cNvSpPr txBox="1"/>
          <p:nvPr/>
        </p:nvSpPr>
        <p:spPr>
          <a:xfrm>
            <a:off x="0" y="319177"/>
            <a:ext cx="10023894" cy="5016758"/>
          </a:xfrm>
          <a:prstGeom prst="rect">
            <a:avLst/>
          </a:prstGeom>
          <a:noFill/>
        </p:spPr>
        <p:txBody>
          <a:bodyPr wrap="square" rtlCol="0">
            <a:spAutoFit/>
          </a:bodyPr>
          <a:lstStyle/>
          <a:p>
            <a:pPr algn="l"/>
            <a:r>
              <a:rPr lang="en-US" sz="2800" b="1" i="0" dirty="0" err="1">
                <a:solidFill>
                  <a:srgbClr val="333333"/>
                </a:solidFill>
                <a:effectLst/>
                <a:latin typeface="Times New Roman" panose="02020603050405020304" pitchFamily="18" charset="0"/>
                <a:cs typeface="Times New Roman" panose="02020603050405020304" pitchFamily="18" charset="0"/>
              </a:rPr>
              <a:t>Độ</a:t>
            </a:r>
            <a:r>
              <a:rPr lang="en-US" sz="2800" b="1" i="0" dirty="0">
                <a:solidFill>
                  <a:srgbClr val="333333"/>
                </a:solidFill>
                <a:effectLst/>
                <a:latin typeface="Times New Roman" panose="02020603050405020304" pitchFamily="18" charset="0"/>
                <a:cs typeface="Times New Roman" panose="02020603050405020304" pitchFamily="18" charset="0"/>
              </a:rPr>
              <a:t> </a:t>
            </a:r>
            <a:r>
              <a:rPr lang="en-US" sz="2800" b="1" i="0" dirty="0" err="1">
                <a:solidFill>
                  <a:srgbClr val="333333"/>
                </a:solidFill>
                <a:effectLst/>
                <a:latin typeface="Times New Roman" panose="02020603050405020304" pitchFamily="18" charset="0"/>
                <a:cs typeface="Times New Roman" panose="02020603050405020304" pitchFamily="18" charset="0"/>
              </a:rPr>
              <a:t>phức</a:t>
            </a:r>
            <a:r>
              <a:rPr lang="en-US" sz="2800" b="1" i="0" dirty="0">
                <a:solidFill>
                  <a:srgbClr val="333333"/>
                </a:solidFill>
                <a:effectLst/>
                <a:latin typeface="Times New Roman" panose="02020603050405020304" pitchFamily="18" charset="0"/>
                <a:cs typeface="Times New Roman" panose="02020603050405020304" pitchFamily="18" charset="0"/>
              </a:rPr>
              <a:t> </a:t>
            </a:r>
            <a:r>
              <a:rPr lang="en-US" sz="2800" b="1" i="0" dirty="0" err="1">
                <a:solidFill>
                  <a:srgbClr val="333333"/>
                </a:solidFill>
                <a:effectLst/>
                <a:latin typeface="Times New Roman" panose="02020603050405020304" pitchFamily="18" charset="0"/>
                <a:cs typeface="Times New Roman" panose="02020603050405020304" pitchFamily="18" charset="0"/>
              </a:rPr>
              <a:t>tạp</a:t>
            </a:r>
            <a:r>
              <a:rPr lang="en-US" sz="2800" b="1" i="0" dirty="0">
                <a:solidFill>
                  <a:srgbClr val="333333"/>
                </a:solidFill>
                <a:effectLst/>
                <a:latin typeface="Times New Roman" panose="02020603050405020304" pitchFamily="18" charset="0"/>
                <a:cs typeface="Times New Roman" panose="02020603050405020304" pitchFamily="18" charset="0"/>
              </a:rPr>
              <a:t> </a:t>
            </a:r>
            <a:r>
              <a:rPr lang="en-US" sz="2800" b="1" i="0" dirty="0" err="1">
                <a:solidFill>
                  <a:srgbClr val="333333"/>
                </a:solidFill>
                <a:effectLst/>
                <a:latin typeface="Times New Roman" panose="02020603050405020304" pitchFamily="18" charset="0"/>
                <a:cs typeface="Times New Roman" panose="02020603050405020304" pitchFamily="18" charset="0"/>
              </a:rPr>
              <a:t>giải</a:t>
            </a:r>
            <a:r>
              <a:rPr lang="en-US" sz="2800" b="1" i="0" dirty="0">
                <a:solidFill>
                  <a:srgbClr val="333333"/>
                </a:solidFill>
                <a:effectLst/>
                <a:latin typeface="Times New Roman" panose="02020603050405020304" pitchFamily="18" charset="0"/>
                <a:cs typeface="Times New Roman" panose="02020603050405020304" pitchFamily="18" charset="0"/>
              </a:rPr>
              <a:t> </a:t>
            </a:r>
            <a:r>
              <a:rPr lang="en-US" sz="2800" b="1" i="0" dirty="0" err="1">
                <a:solidFill>
                  <a:srgbClr val="333333"/>
                </a:solidFill>
                <a:effectLst/>
                <a:latin typeface="Times New Roman" panose="02020603050405020304" pitchFamily="18" charset="0"/>
                <a:cs typeface="Times New Roman" panose="02020603050405020304" pitchFamily="18" charset="0"/>
              </a:rPr>
              <a:t>thuật</a:t>
            </a:r>
            <a:r>
              <a:rPr lang="en-US" sz="2800" b="1" i="0" dirty="0">
                <a:solidFill>
                  <a:srgbClr val="333333"/>
                </a:solidFill>
                <a:effectLst/>
                <a:latin typeface="Times New Roman" panose="02020603050405020304" pitchFamily="18" charset="0"/>
                <a:cs typeface="Times New Roman" panose="02020603050405020304" pitchFamily="18" charset="0"/>
              </a:rPr>
              <a:t> - Algorithm Complexity</a:t>
            </a:r>
          </a:p>
          <a:p>
            <a:pPr algn="l"/>
            <a:endParaRPr lang="en-US" sz="2800" b="1" dirty="0">
              <a:solidFill>
                <a:srgbClr val="333333"/>
              </a:solidFill>
              <a:latin typeface="Times New Roman" panose="02020603050405020304" pitchFamily="18" charset="0"/>
              <a:cs typeface="Times New Roman" panose="02020603050405020304" pitchFamily="18" charset="0"/>
            </a:endParaRPr>
          </a:p>
          <a:p>
            <a:pPr marL="342900" indent="-342900" algn="l">
              <a:buFontTx/>
              <a:buChar char="-"/>
            </a:pPr>
            <a:r>
              <a:rPr lang="vi-VN" sz="2400" b="0" i="0" dirty="0">
                <a:solidFill>
                  <a:srgbClr val="333333"/>
                </a:solidFill>
                <a:effectLst/>
                <a:latin typeface="Times New Roman" panose="02020603050405020304" pitchFamily="18" charset="0"/>
                <a:cs typeface="Times New Roman" panose="02020603050405020304" pitchFamily="18" charset="0"/>
              </a:rPr>
              <a:t>Về bản chất, độ phức tạp giải thuật là một hàm ước số phép tính mà giải thuật cần thực hiện đối với bộ dữ liệu đầu vào có kích thước n. </a:t>
            </a:r>
            <a:endParaRPr lang="en-US" sz="2400" b="0" i="0" dirty="0">
              <a:solidFill>
                <a:srgbClr val="333333"/>
              </a:solidFill>
              <a:effectLst/>
              <a:latin typeface="Times New Roman" panose="02020603050405020304" pitchFamily="18" charset="0"/>
              <a:cs typeface="Times New Roman" panose="02020603050405020304" pitchFamily="18" charset="0"/>
            </a:endParaRPr>
          </a:p>
          <a:p>
            <a:pPr marL="342900" indent="-342900" algn="l">
              <a:buFontTx/>
              <a:buChar char="-"/>
            </a:pPr>
            <a:r>
              <a:rPr lang="vi-VN" sz="2400" b="0" i="0" dirty="0">
                <a:solidFill>
                  <a:srgbClr val="333333"/>
                </a:solidFill>
                <a:effectLst/>
                <a:latin typeface="Times New Roman" panose="02020603050405020304" pitchFamily="18" charset="0"/>
                <a:cs typeface="Times New Roman" panose="02020603050405020304" pitchFamily="18" charset="0"/>
              </a:rPr>
              <a:t>Trong đó, n có thể là số phần tử của mảng trong trường hợp bài toán sắp xếp hoặc tìm kiếm, hoặc có thể là độ lớn của số trong bài toán kiểm tra số nguyên tố, …</a:t>
            </a:r>
            <a:endParaRPr lang="en-US" sz="2400" dirty="0">
              <a:solidFill>
                <a:srgbClr val="333333"/>
              </a:solidFill>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r>
              <a:rPr lang="en-US" sz="2600" dirty="0" err="1">
                <a:solidFill>
                  <a:srgbClr val="333333"/>
                </a:solidFill>
                <a:latin typeface="Times New Roman" panose="02020603050405020304" pitchFamily="18" charset="0"/>
                <a:cs typeface="Times New Roman" panose="02020603050405020304" pitchFamily="18" charset="0"/>
              </a:rPr>
              <a:t>Các</a:t>
            </a:r>
            <a:r>
              <a:rPr lang="en-US" sz="2600" dirty="0">
                <a:solidFill>
                  <a:srgbClr val="333333"/>
                </a:solidFill>
                <a:latin typeface="Times New Roman" panose="02020603050405020304" pitchFamily="18" charset="0"/>
                <a:cs typeface="Times New Roman" panose="02020603050405020304" pitchFamily="18" charset="0"/>
              </a:rPr>
              <a:t> </a:t>
            </a:r>
            <a:r>
              <a:rPr lang="en-US" sz="2600" dirty="0" err="1">
                <a:solidFill>
                  <a:srgbClr val="333333"/>
                </a:solidFill>
                <a:latin typeface="Times New Roman" panose="02020603050405020304" pitchFamily="18" charset="0"/>
                <a:cs typeface="Times New Roman" panose="02020603050405020304" pitchFamily="18" charset="0"/>
              </a:rPr>
              <a:t>nhân</a:t>
            </a:r>
            <a:r>
              <a:rPr lang="en-US" sz="2600" dirty="0">
                <a:solidFill>
                  <a:srgbClr val="333333"/>
                </a:solidFill>
                <a:latin typeface="Times New Roman" panose="02020603050405020304" pitchFamily="18" charset="0"/>
                <a:cs typeface="Times New Roman" panose="02020603050405020304" pitchFamily="18" charset="0"/>
              </a:rPr>
              <a:t> </a:t>
            </a:r>
            <a:r>
              <a:rPr lang="en-US" sz="2600" dirty="0" err="1">
                <a:solidFill>
                  <a:srgbClr val="333333"/>
                </a:solidFill>
                <a:latin typeface="Times New Roman" panose="02020603050405020304" pitchFamily="18" charset="0"/>
                <a:cs typeface="Times New Roman" panose="02020603050405020304" pitchFamily="18" charset="0"/>
              </a:rPr>
              <a:t>tố</a:t>
            </a:r>
            <a:r>
              <a:rPr lang="en-US" sz="2600" dirty="0">
                <a:solidFill>
                  <a:srgbClr val="333333"/>
                </a:solidFill>
                <a:latin typeface="Times New Roman" panose="02020603050405020304" pitchFamily="18" charset="0"/>
                <a:cs typeface="Times New Roman" panose="02020603050405020304" pitchFamily="18" charset="0"/>
              </a:rPr>
              <a:t> </a:t>
            </a:r>
            <a:r>
              <a:rPr lang="en-US" sz="2600" dirty="0" err="1">
                <a:solidFill>
                  <a:srgbClr val="333333"/>
                </a:solidFill>
                <a:latin typeface="Times New Roman" panose="02020603050405020304" pitchFamily="18" charset="0"/>
                <a:cs typeface="Times New Roman" panose="02020603050405020304" pitchFamily="18" charset="0"/>
              </a:rPr>
              <a:t>quyết</a:t>
            </a:r>
            <a:r>
              <a:rPr lang="en-US" sz="2600" dirty="0">
                <a:solidFill>
                  <a:srgbClr val="333333"/>
                </a:solidFill>
                <a:latin typeface="Times New Roman" panose="02020603050405020304" pitchFamily="18" charset="0"/>
                <a:cs typeface="Times New Roman" panose="02020603050405020304" pitchFamily="18" charset="0"/>
              </a:rPr>
              <a:t> </a:t>
            </a:r>
            <a:r>
              <a:rPr lang="en-US" sz="2600" dirty="0" err="1">
                <a:solidFill>
                  <a:srgbClr val="333333"/>
                </a:solidFill>
                <a:latin typeface="Times New Roman" panose="02020603050405020304" pitchFamily="18" charset="0"/>
                <a:cs typeface="Times New Roman" panose="02020603050405020304" pitchFamily="18" charset="0"/>
              </a:rPr>
              <a:t>định</a:t>
            </a:r>
            <a:r>
              <a:rPr lang="en-US" sz="2600" dirty="0">
                <a:solidFill>
                  <a:srgbClr val="333333"/>
                </a:solidFill>
                <a:latin typeface="Times New Roman" panose="02020603050405020304" pitchFamily="18" charset="0"/>
                <a:cs typeface="Times New Roman" panose="02020603050405020304" pitchFamily="18" charset="0"/>
              </a:rPr>
              <a:t> </a:t>
            </a:r>
            <a:r>
              <a:rPr lang="en-US" sz="2600" dirty="0" err="1">
                <a:solidFill>
                  <a:srgbClr val="333333"/>
                </a:solidFill>
                <a:latin typeface="Times New Roman" panose="02020603050405020304" pitchFamily="18" charset="0"/>
                <a:cs typeface="Times New Roman" panose="02020603050405020304" pitchFamily="18" charset="0"/>
              </a:rPr>
              <a:t>tính</a:t>
            </a:r>
            <a:r>
              <a:rPr lang="en-US" sz="2600" dirty="0">
                <a:solidFill>
                  <a:srgbClr val="333333"/>
                </a:solidFill>
                <a:latin typeface="Times New Roman" panose="02020603050405020304" pitchFamily="18" charset="0"/>
                <a:cs typeface="Times New Roman" panose="02020603050405020304" pitchFamily="18" charset="0"/>
              </a:rPr>
              <a:t> </a:t>
            </a:r>
            <a:r>
              <a:rPr lang="en-US" sz="2600" dirty="0" err="1">
                <a:solidFill>
                  <a:srgbClr val="333333"/>
                </a:solidFill>
                <a:latin typeface="Times New Roman" panose="02020603050405020304" pitchFamily="18" charset="0"/>
                <a:cs typeface="Times New Roman" panose="02020603050405020304" pitchFamily="18" charset="0"/>
              </a:rPr>
              <a:t>hiệu</a:t>
            </a:r>
            <a:r>
              <a:rPr lang="en-US" sz="2600" dirty="0">
                <a:solidFill>
                  <a:srgbClr val="333333"/>
                </a:solidFill>
                <a:latin typeface="Times New Roman" panose="02020603050405020304" pitchFamily="18" charset="0"/>
                <a:cs typeface="Times New Roman" panose="02020603050405020304" pitchFamily="18" charset="0"/>
              </a:rPr>
              <a:t> </a:t>
            </a:r>
            <a:r>
              <a:rPr lang="en-US" sz="2600" dirty="0" err="1">
                <a:solidFill>
                  <a:srgbClr val="333333"/>
                </a:solidFill>
                <a:latin typeface="Times New Roman" panose="02020603050405020304" pitchFamily="18" charset="0"/>
                <a:cs typeface="Times New Roman" panose="02020603050405020304" pitchFamily="18" charset="0"/>
              </a:rPr>
              <a:t>quả</a:t>
            </a:r>
            <a:r>
              <a:rPr lang="en-US" sz="2600" dirty="0">
                <a:solidFill>
                  <a:srgbClr val="333333"/>
                </a:solidFill>
                <a:latin typeface="Times New Roman" panose="02020603050405020304" pitchFamily="18" charset="0"/>
                <a:cs typeface="Times New Roman" panose="02020603050405020304" pitchFamily="18" charset="0"/>
              </a:rPr>
              <a:t> </a:t>
            </a:r>
            <a:r>
              <a:rPr lang="en-US" sz="2600" dirty="0" err="1">
                <a:solidFill>
                  <a:srgbClr val="333333"/>
                </a:solidFill>
                <a:latin typeface="Times New Roman" panose="02020603050405020304" pitchFamily="18" charset="0"/>
                <a:cs typeface="Times New Roman" panose="02020603050405020304" pitchFamily="18" charset="0"/>
              </a:rPr>
              <a:t>của</a:t>
            </a:r>
            <a:r>
              <a:rPr lang="en-US" sz="2600" dirty="0">
                <a:solidFill>
                  <a:srgbClr val="333333"/>
                </a:solidFill>
                <a:latin typeface="Times New Roman" panose="02020603050405020304" pitchFamily="18" charset="0"/>
                <a:cs typeface="Times New Roman" panose="02020603050405020304" pitchFamily="18" charset="0"/>
              </a:rPr>
              <a:t> </a:t>
            </a:r>
            <a:r>
              <a:rPr lang="en-US" sz="2600" dirty="0" err="1">
                <a:solidFill>
                  <a:srgbClr val="333333"/>
                </a:solidFill>
                <a:latin typeface="Times New Roman" panose="02020603050405020304" pitchFamily="18" charset="0"/>
                <a:cs typeface="Times New Roman" panose="02020603050405020304" pitchFamily="18" charset="0"/>
              </a:rPr>
              <a:t>thuật</a:t>
            </a:r>
            <a:r>
              <a:rPr lang="en-US" sz="2600" dirty="0">
                <a:solidFill>
                  <a:srgbClr val="333333"/>
                </a:solidFill>
                <a:latin typeface="Times New Roman" panose="02020603050405020304" pitchFamily="18" charset="0"/>
                <a:cs typeface="Times New Roman" panose="02020603050405020304" pitchFamily="18" charset="0"/>
              </a:rPr>
              <a:t> </a:t>
            </a:r>
            <a:r>
              <a:rPr lang="en-US" sz="2600" dirty="0" err="1">
                <a:solidFill>
                  <a:srgbClr val="333333"/>
                </a:solidFill>
                <a:latin typeface="Times New Roman" panose="02020603050405020304" pitchFamily="18" charset="0"/>
                <a:cs typeface="Times New Roman" panose="02020603050405020304" pitchFamily="18" charset="0"/>
              </a:rPr>
              <a:t>toán</a:t>
            </a:r>
            <a:endParaRPr lang="en-US" sz="2600" dirty="0">
              <a:solidFill>
                <a:srgbClr val="333333"/>
              </a:solidFill>
              <a:latin typeface="Times New Roman" panose="02020603050405020304" pitchFamily="18" charset="0"/>
              <a:cs typeface="Times New Roman" panose="02020603050405020304" pitchFamily="18" charset="0"/>
            </a:endParaRPr>
          </a:p>
          <a:p>
            <a:pPr marL="800100" lvl="1" indent="-342900">
              <a:buFont typeface="Arial" panose="020B0604020202020204" pitchFamily="34" charset="0"/>
              <a:buChar char="•"/>
            </a:pPr>
            <a:r>
              <a:rPr lang="vi-VN" sz="2400" b="1" i="0" dirty="0">
                <a:solidFill>
                  <a:srgbClr val="333333"/>
                </a:solidFill>
                <a:effectLst/>
                <a:latin typeface="+mj-lt"/>
              </a:rPr>
              <a:t>Nhân tố thời gian: </a:t>
            </a:r>
            <a:r>
              <a:rPr lang="vi-VN" sz="2400" b="0" i="0" dirty="0">
                <a:solidFill>
                  <a:srgbClr val="333333"/>
                </a:solidFill>
                <a:effectLst/>
                <a:latin typeface="+mj-lt"/>
              </a:rPr>
              <a:t>Thời gian được đánh giá bằng việc tính số phép tính chính</a:t>
            </a:r>
            <a:endParaRPr lang="en-US" sz="2400" b="0" i="0" dirty="0">
              <a:solidFill>
                <a:srgbClr val="333333"/>
              </a:solidFill>
              <a:effectLst/>
              <a:latin typeface="+mj-lt"/>
            </a:endParaRPr>
          </a:p>
          <a:p>
            <a:pPr marL="800100" lvl="1" indent="-342900">
              <a:buFont typeface="Arial" panose="020B0604020202020204" pitchFamily="34" charset="0"/>
              <a:buChar char="•"/>
            </a:pPr>
            <a:r>
              <a:rPr lang="vi-VN" sz="2400" b="1" i="0" dirty="0">
                <a:solidFill>
                  <a:srgbClr val="333333"/>
                </a:solidFill>
                <a:effectLst/>
                <a:latin typeface="+mj-lt"/>
              </a:rPr>
              <a:t>Nhân tố bộ nhớ: </a:t>
            </a:r>
            <a:r>
              <a:rPr lang="vi-VN" sz="2400" b="0" i="0" dirty="0">
                <a:solidFill>
                  <a:srgbClr val="333333"/>
                </a:solidFill>
                <a:effectLst/>
                <a:latin typeface="+mj-lt"/>
              </a:rPr>
              <a:t>Lượng bộ nhớ được đánh giá bằng việc tính lượng bộ nhớ tối đa mà giải thuật cần sử dụng.</a:t>
            </a:r>
          </a:p>
          <a:p>
            <a:pPr algn="l"/>
            <a:endParaRPr lang="en-US" sz="2200" b="1" i="0" dirty="0">
              <a:solidFill>
                <a:srgbClr val="333333"/>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66737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randombar(horizont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2">
                                            <p:txEl>
                                              <p:pRg st="2" end="2"/>
                                            </p:txEl>
                                          </p:spTgt>
                                        </p:tgtEl>
                                        <p:attrNameLst>
                                          <p:attrName>style.visibility</p:attrName>
                                        </p:attrNameLst>
                                      </p:cBhvr>
                                      <p:to>
                                        <p:strVal val="visible"/>
                                      </p:to>
                                    </p:set>
                                    <p:animEffect transition="in" filter="randombar(horizontal)">
                                      <p:cBhvr>
                                        <p:cTn id="12" dur="500"/>
                                        <p:tgtEl>
                                          <p:spTgt spid="2">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animEffect transition="in" filter="randombar(horizontal)">
                                      <p:cBhvr>
                                        <p:cTn id="17" dur="500"/>
                                        <p:tgtEl>
                                          <p:spTgt spid="2">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2">
                                            <p:txEl>
                                              <p:pRg st="4" end="4"/>
                                            </p:txEl>
                                          </p:spTgt>
                                        </p:tgtEl>
                                        <p:attrNameLst>
                                          <p:attrName>style.visibility</p:attrName>
                                        </p:attrNameLst>
                                      </p:cBhvr>
                                      <p:to>
                                        <p:strVal val="visible"/>
                                      </p:to>
                                    </p:set>
                                    <p:animEffect transition="in" filter="randombar(horizontal)">
                                      <p:cBhvr>
                                        <p:cTn id="22" dur="500"/>
                                        <p:tgtEl>
                                          <p:spTgt spid="2">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animEffect transition="in" filter="randombar(horizontal)">
                                      <p:cBhvr>
                                        <p:cTn id="27" dur="500"/>
                                        <p:tgtEl>
                                          <p:spTgt spid="2">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2">
                                            <p:txEl>
                                              <p:pRg st="6" end="6"/>
                                            </p:txEl>
                                          </p:spTgt>
                                        </p:tgtEl>
                                        <p:attrNameLst>
                                          <p:attrName>style.visibility</p:attrName>
                                        </p:attrNameLst>
                                      </p:cBhvr>
                                      <p:to>
                                        <p:strVal val="visible"/>
                                      </p:to>
                                    </p:set>
                                    <p:animEffect transition="in" filter="randombar(horizontal)">
                                      <p:cBhvr>
                                        <p:cTn id="32" dur="500"/>
                                        <p:tgtEl>
                                          <p:spTgt spid="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0D36E3-80C5-4D44-A74A-E546FC3BC874}"/>
              </a:ext>
            </a:extLst>
          </p:cNvPr>
          <p:cNvSpPr txBox="1"/>
          <p:nvPr/>
        </p:nvSpPr>
        <p:spPr>
          <a:xfrm flipH="1">
            <a:off x="0" y="173547"/>
            <a:ext cx="8448261" cy="523220"/>
          </a:xfrm>
          <a:prstGeom prst="rect">
            <a:avLst/>
          </a:prstGeom>
          <a:noFill/>
        </p:spPr>
        <p:txBody>
          <a:bodyPr wrap="square" rtlCol="0">
            <a:spAutoFit/>
          </a:bodyPr>
          <a:lstStyle/>
          <a:p>
            <a:r>
              <a:rPr lang="en-US" sz="2800" b="1" i="0" dirty="0">
                <a:solidFill>
                  <a:srgbClr val="333333"/>
                </a:solidFill>
                <a:effectLst/>
                <a:latin typeface="Times New Roman" panose="02020603050405020304" pitchFamily="18" charset="0"/>
                <a:cs typeface="Times New Roman" panose="02020603050405020304" pitchFamily="18" charset="0"/>
              </a:rPr>
              <a:t>  </a:t>
            </a:r>
            <a:r>
              <a:rPr lang="en-US" sz="2800" b="1" i="0" dirty="0" err="1">
                <a:solidFill>
                  <a:srgbClr val="333333"/>
                </a:solidFill>
                <a:effectLst/>
                <a:latin typeface="Times New Roman" panose="02020603050405020304" pitchFamily="18" charset="0"/>
                <a:cs typeface="Times New Roman" panose="02020603050405020304" pitchFamily="18" charset="0"/>
              </a:rPr>
              <a:t>Độ</a:t>
            </a:r>
            <a:r>
              <a:rPr lang="en-US" sz="2800" b="1" i="0" dirty="0">
                <a:solidFill>
                  <a:srgbClr val="333333"/>
                </a:solidFill>
                <a:effectLst/>
                <a:latin typeface="Times New Roman" panose="02020603050405020304" pitchFamily="18" charset="0"/>
                <a:cs typeface="Times New Roman" panose="02020603050405020304" pitchFamily="18" charset="0"/>
              </a:rPr>
              <a:t> </a:t>
            </a:r>
            <a:r>
              <a:rPr lang="en-US" sz="2800" b="1" i="0" dirty="0" err="1">
                <a:solidFill>
                  <a:srgbClr val="333333"/>
                </a:solidFill>
                <a:effectLst/>
                <a:latin typeface="Times New Roman" panose="02020603050405020304" pitchFamily="18" charset="0"/>
                <a:cs typeface="Times New Roman" panose="02020603050405020304" pitchFamily="18" charset="0"/>
              </a:rPr>
              <a:t>phức</a:t>
            </a:r>
            <a:r>
              <a:rPr lang="en-US" sz="2800" b="1" i="0" dirty="0">
                <a:solidFill>
                  <a:srgbClr val="333333"/>
                </a:solidFill>
                <a:effectLst/>
                <a:latin typeface="Times New Roman" panose="02020603050405020304" pitchFamily="18" charset="0"/>
                <a:cs typeface="Times New Roman" panose="02020603050405020304" pitchFamily="18" charset="0"/>
              </a:rPr>
              <a:t> </a:t>
            </a:r>
            <a:r>
              <a:rPr lang="en-US" sz="2800" b="1" i="0" dirty="0" err="1">
                <a:solidFill>
                  <a:srgbClr val="333333"/>
                </a:solidFill>
                <a:effectLst/>
                <a:latin typeface="Times New Roman" panose="02020603050405020304" pitchFamily="18" charset="0"/>
                <a:cs typeface="Times New Roman" panose="02020603050405020304" pitchFamily="18" charset="0"/>
              </a:rPr>
              <a:t>tạp</a:t>
            </a:r>
            <a:r>
              <a:rPr lang="en-US" sz="2800" b="1" i="0" dirty="0">
                <a:solidFill>
                  <a:srgbClr val="333333"/>
                </a:solidFill>
                <a:effectLst/>
                <a:latin typeface="Times New Roman" panose="02020603050405020304" pitchFamily="18" charset="0"/>
                <a:cs typeface="Times New Roman" panose="02020603050405020304" pitchFamily="18" charset="0"/>
              </a:rPr>
              <a:t> </a:t>
            </a:r>
            <a:r>
              <a:rPr lang="en-US" sz="2800" b="1" dirty="0" err="1">
                <a:solidFill>
                  <a:srgbClr val="333333"/>
                </a:solidFill>
                <a:latin typeface="Times New Roman" panose="02020603050405020304" pitchFamily="18" charset="0"/>
                <a:cs typeface="Times New Roman" panose="02020603050405020304" pitchFamily="18" charset="0"/>
              </a:rPr>
              <a:t>thuật</a:t>
            </a:r>
            <a:r>
              <a:rPr lang="en-US" sz="2800" b="1" dirty="0">
                <a:solidFill>
                  <a:srgbClr val="333333"/>
                </a:solidFill>
                <a:latin typeface="Times New Roman" panose="02020603050405020304" pitchFamily="18" charset="0"/>
                <a:cs typeface="Times New Roman" panose="02020603050405020304" pitchFamily="18" charset="0"/>
              </a:rPr>
              <a:t> </a:t>
            </a:r>
            <a:r>
              <a:rPr lang="en-US" sz="2800" b="1" dirty="0" err="1">
                <a:solidFill>
                  <a:srgbClr val="333333"/>
                </a:solidFill>
                <a:latin typeface="Times New Roman" panose="02020603050405020304" pitchFamily="18" charset="0"/>
                <a:cs typeface="Times New Roman" panose="02020603050405020304" pitchFamily="18" charset="0"/>
              </a:rPr>
              <a:t>toán</a:t>
            </a:r>
            <a:r>
              <a:rPr lang="en-US" sz="2800" b="1" i="0" dirty="0">
                <a:solidFill>
                  <a:srgbClr val="333333"/>
                </a:solidFill>
                <a:effectLst/>
                <a:latin typeface="Times New Roman" panose="02020603050405020304" pitchFamily="18" charset="0"/>
                <a:cs typeface="Times New Roman" panose="02020603050405020304" pitchFamily="18" charset="0"/>
              </a:rPr>
              <a:t> - Space &amp; Time complexity</a:t>
            </a:r>
            <a:endParaRPr lang="en-US" sz="2800" b="1" dirty="0"/>
          </a:p>
        </p:txBody>
      </p:sp>
      <p:sp>
        <p:nvSpPr>
          <p:cNvPr id="3" name="TextBox 2">
            <a:extLst>
              <a:ext uri="{FF2B5EF4-FFF2-40B4-BE49-F238E27FC236}">
                <a16:creationId xmlns:a16="http://schemas.microsoft.com/office/drawing/2014/main" id="{A8E2D299-15B1-4597-86C8-42107A286467}"/>
              </a:ext>
            </a:extLst>
          </p:cNvPr>
          <p:cNvSpPr txBox="1"/>
          <p:nvPr/>
        </p:nvSpPr>
        <p:spPr>
          <a:xfrm>
            <a:off x="356326" y="727322"/>
            <a:ext cx="7625749" cy="1323439"/>
          </a:xfrm>
          <a:prstGeom prst="rect">
            <a:avLst/>
          </a:prstGeom>
          <a:noFill/>
        </p:spPr>
        <p:txBody>
          <a:bodyPr wrap="square" rtlCol="0">
            <a:spAutoFit/>
          </a:bodyPr>
          <a:lstStyle/>
          <a:p>
            <a:pPr marL="342900" indent="-342900">
              <a:buFont typeface="Arial" panose="020B0604020202020204" pitchFamily="34" charset="0"/>
              <a:buChar char="•"/>
            </a:pPr>
            <a:r>
              <a:rPr lang="en-US" sz="2000" b="1" dirty="0" err="1">
                <a:latin typeface="Times New Roman" panose="02020603050405020304" pitchFamily="18" charset="0"/>
                <a:cs typeface="Times New Roman" panose="02020603050405020304" pitchFamily="18" charset="0"/>
              </a:rPr>
              <a:t>Không</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gian</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và</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thời</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gian</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cần</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thiết</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để</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đưa</a:t>
            </a:r>
            <a:r>
              <a:rPr lang="en-US" sz="2000" b="1" dirty="0">
                <a:latin typeface="Times New Roman" panose="02020603050405020304" pitchFamily="18" charset="0"/>
                <a:cs typeface="Times New Roman" panose="02020603050405020304" pitchFamily="18" charset="0"/>
              </a:rPr>
              <a:t> ra </a:t>
            </a:r>
            <a:r>
              <a:rPr lang="en-US" sz="2000" b="1" dirty="0" err="1">
                <a:latin typeface="Times New Roman" panose="02020603050405020304" pitchFamily="18" charset="0"/>
                <a:cs typeface="Times New Roman" panose="02020603050405020304" pitchFamily="18" charset="0"/>
              </a:rPr>
              <a:t>kết</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quả</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bài</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toán</a:t>
            </a:r>
            <a:r>
              <a:rPr lang="en-US"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=&gt; </a:t>
            </a:r>
            <a:r>
              <a:rPr lang="en-US" sz="2000" dirty="0" err="1">
                <a:latin typeface="Times New Roman" panose="02020603050405020304" pitchFamily="18" charset="0"/>
                <a:cs typeface="Times New Roman" panose="02020603050405020304" pitchFamily="18" charset="0"/>
              </a:rPr>
              <a:t>Mỗi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thuật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toán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mang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những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phức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tạp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về</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không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gian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thời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gian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riêng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của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Trong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nhiều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tình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huống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giải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pháp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tốt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nhất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sẽ</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sự</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cân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bằng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của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cả</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hai</a:t>
            </a:r>
            <a:r>
              <a:rPr lang="en-US" sz="2000" dirty="0">
                <a:latin typeface="Times New Roman" panose="02020603050405020304" pitchFamily="18" charset="0"/>
                <a:cs typeface="Times New Roman" panose="02020603050405020304" pitchFamily="18" charset="0"/>
              </a:rPr>
              <a:t>.</a:t>
            </a:r>
          </a:p>
        </p:txBody>
      </p:sp>
      <p:pic>
        <p:nvPicPr>
          <p:cNvPr id="5" name="Picture 4">
            <a:extLst>
              <a:ext uri="{FF2B5EF4-FFF2-40B4-BE49-F238E27FC236}">
                <a16:creationId xmlns:a16="http://schemas.microsoft.com/office/drawing/2014/main" id="{CFA18BC2-4BE0-43A8-BF3D-36FAA4772A62}"/>
              </a:ext>
            </a:extLst>
          </p:cNvPr>
          <p:cNvPicPr>
            <a:picLocks noChangeAspect="1"/>
          </p:cNvPicPr>
          <p:nvPr/>
        </p:nvPicPr>
        <p:blipFill>
          <a:blip r:embed="rId2"/>
          <a:stretch>
            <a:fillRect/>
          </a:stretch>
        </p:blipFill>
        <p:spPr>
          <a:xfrm>
            <a:off x="8200905" y="1035170"/>
            <a:ext cx="3634769" cy="3510951"/>
          </a:xfrm>
          <a:prstGeom prst="rect">
            <a:avLst/>
          </a:prstGeom>
        </p:spPr>
      </p:pic>
      <p:sp>
        <p:nvSpPr>
          <p:cNvPr id="4" name="TextBox 3">
            <a:extLst>
              <a:ext uri="{FF2B5EF4-FFF2-40B4-BE49-F238E27FC236}">
                <a16:creationId xmlns:a16="http://schemas.microsoft.com/office/drawing/2014/main" id="{65860FC2-4985-4130-B1A0-E8E891BAE7B2}"/>
              </a:ext>
            </a:extLst>
          </p:cNvPr>
          <p:cNvSpPr txBox="1"/>
          <p:nvPr/>
        </p:nvSpPr>
        <p:spPr>
          <a:xfrm flipH="1">
            <a:off x="356326" y="2390655"/>
            <a:ext cx="7844580" cy="2554545"/>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 </a:t>
            </a:r>
            <a:r>
              <a:rPr lang="vi-VN" sz="2000" dirty="0">
                <a:latin typeface="Times New Roman" panose="02020603050405020304" pitchFamily="18" charset="0"/>
                <a:cs typeface="Times New Roman" panose="02020603050405020304" pitchFamily="18" charset="0"/>
              </a:rPr>
              <a:t>Cách tính Big O Để tính toán Big O, trước tiên bạn cần xem xét có bao nhiêu hoạt động đang được thực hiện. </a:t>
            </a:r>
            <a:endParaRPr lang="en-US" sz="2000" dirty="0">
              <a:latin typeface="Times New Roman" panose="02020603050405020304" pitchFamily="18" charset="0"/>
              <a:cs typeface="Times New Roman" panose="02020603050405020304" pitchFamily="18" charset="0"/>
            </a:endParaRPr>
          </a:p>
          <a:p>
            <a:r>
              <a:rPr lang="vi-VN" sz="2000" b="1" dirty="0">
                <a:latin typeface="Times New Roman" panose="02020603050405020304" pitchFamily="18" charset="0"/>
                <a:cs typeface="Times New Roman" panose="02020603050405020304" pitchFamily="18" charset="0"/>
              </a:rPr>
              <a:t>Hướng dẫn 5 bước đơn giản: </a:t>
            </a:r>
            <a:endParaRPr lang="en-US" sz="2000" b="1" dirty="0">
              <a:latin typeface="Times New Roman" panose="02020603050405020304" pitchFamily="18" charset="0"/>
              <a:cs typeface="Times New Roman" panose="02020603050405020304" pitchFamily="18" charset="0"/>
            </a:endParaRPr>
          </a:p>
          <a:p>
            <a:pPr marL="342900" indent="-342900">
              <a:buAutoNum type="arabicPeriod"/>
            </a:pPr>
            <a:r>
              <a:rPr lang="vi-VN" sz="2000" dirty="0">
                <a:latin typeface="Times New Roman" panose="02020603050405020304" pitchFamily="18" charset="0"/>
                <a:cs typeface="Times New Roman" panose="02020603050405020304" pitchFamily="18" charset="0"/>
              </a:rPr>
              <a:t>Chia thuật toán của bạn thành các hoạt động </a:t>
            </a:r>
            <a:endParaRPr lang="en-US" sz="2000" dirty="0">
              <a:latin typeface="Times New Roman" panose="02020603050405020304" pitchFamily="18" charset="0"/>
              <a:cs typeface="Times New Roman" panose="02020603050405020304" pitchFamily="18" charset="0"/>
            </a:endParaRPr>
          </a:p>
          <a:p>
            <a:pPr marL="342900" indent="-342900">
              <a:buAutoNum type="arabicPeriod"/>
            </a:pPr>
            <a:r>
              <a:rPr lang="vi-VN" sz="2000" dirty="0">
                <a:latin typeface="Times New Roman" panose="02020603050405020304" pitchFamily="18" charset="0"/>
                <a:cs typeface="Times New Roman" panose="02020603050405020304" pitchFamily="18" charset="0"/>
              </a:rPr>
              <a:t>Tính toán O lớn của mỗi hoạt động </a:t>
            </a:r>
            <a:endParaRPr lang="en-US" sz="2000" dirty="0">
              <a:latin typeface="Times New Roman" panose="02020603050405020304" pitchFamily="18" charset="0"/>
              <a:cs typeface="Times New Roman" panose="02020603050405020304" pitchFamily="18" charset="0"/>
            </a:endParaRPr>
          </a:p>
          <a:p>
            <a:pPr marL="342900" indent="-342900">
              <a:buAutoNum type="arabicPeriod"/>
            </a:pPr>
            <a:r>
              <a:rPr lang="vi-VN" sz="2000" dirty="0">
                <a:latin typeface="Times New Roman" panose="02020603050405020304" pitchFamily="18" charset="0"/>
                <a:cs typeface="Times New Roman" panose="02020603050405020304" pitchFamily="18" charset="0"/>
              </a:rPr>
              <a:t>Thêm Big O từ mỗi hoạt động </a:t>
            </a:r>
            <a:endParaRPr lang="en-US" sz="2000" dirty="0">
              <a:latin typeface="Times New Roman" panose="02020603050405020304" pitchFamily="18" charset="0"/>
              <a:cs typeface="Times New Roman" panose="02020603050405020304" pitchFamily="18" charset="0"/>
            </a:endParaRPr>
          </a:p>
          <a:p>
            <a:pPr marL="342900" indent="-342900">
              <a:buAutoNum type="arabicPeriod"/>
            </a:pPr>
            <a:r>
              <a:rPr lang="vi-VN" sz="2000" dirty="0">
                <a:latin typeface="Times New Roman" panose="02020603050405020304" pitchFamily="18" charset="0"/>
                <a:cs typeface="Times New Roman" panose="02020603050405020304" pitchFamily="18" charset="0"/>
              </a:rPr>
              <a:t>Loại bỏ các hằng số </a:t>
            </a:r>
            <a:endParaRPr lang="en-US" sz="2000" dirty="0">
              <a:latin typeface="Times New Roman" panose="02020603050405020304" pitchFamily="18" charset="0"/>
              <a:cs typeface="Times New Roman" panose="02020603050405020304" pitchFamily="18" charset="0"/>
            </a:endParaRPr>
          </a:p>
          <a:p>
            <a:pPr marL="342900" indent="-342900">
              <a:buAutoNum type="arabicPeriod"/>
            </a:pPr>
            <a:r>
              <a:rPr lang="vi-VN" sz="2000" dirty="0">
                <a:latin typeface="Times New Roman" panose="02020603050405020304" pitchFamily="18" charset="0"/>
                <a:cs typeface="Times New Roman" panose="02020603050405020304" pitchFamily="18" charset="0"/>
              </a:rPr>
              <a:t>Tìm </a:t>
            </a:r>
            <a:r>
              <a:rPr lang="en-US" sz="2000" dirty="0">
                <a:latin typeface="Times New Roman" panose="02020603050405020304" pitchFamily="18" charset="0"/>
                <a:cs typeface="Times New Roman" panose="02020603050405020304" pitchFamily="18" charset="0"/>
              </a:rPr>
              <a:t>big O </a:t>
            </a:r>
            <a:r>
              <a:rPr lang="vi-VN" sz="2000" dirty="0">
                <a:latin typeface="Times New Roman" panose="02020603050405020304" pitchFamily="18" charset="0"/>
                <a:cs typeface="Times New Roman" panose="02020603050405020304" pitchFamily="18" charset="0"/>
              </a:rPr>
              <a:t>cao nhất</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97799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wheel(1)">
                                      <p:cBhvr>
                                        <p:cTn id="7" dur="20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wheel(1)">
                                      <p:cBhvr>
                                        <p:cTn id="22" dur="20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nodeType="click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animEffect transition="in" filter="circle(in)">
                                      <p:cBhvr>
                                        <p:cTn id="27" dur="2000"/>
                                        <p:tgtEl>
                                          <p:spTgt spid="4">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nodeType="clickEffect">
                                  <p:stCondLst>
                                    <p:cond delay="0"/>
                                  </p:stCondLst>
                                  <p:childTnLst>
                                    <p:set>
                                      <p:cBhvr>
                                        <p:cTn id="31" dur="1" fill="hold">
                                          <p:stCondLst>
                                            <p:cond delay="0"/>
                                          </p:stCondLst>
                                        </p:cTn>
                                        <p:tgtEl>
                                          <p:spTgt spid="4">
                                            <p:txEl>
                                              <p:pRg st="1" end="1"/>
                                            </p:txEl>
                                          </p:spTgt>
                                        </p:tgtEl>
                                        <p:attrNameLst>
                                          <p:attrName>style.visibility</p:attrName>
                                        </p:attrNameLst>
                                      </p:cBhvr>
                                      <p:to>
                                        <p:strVal val="visible"/>
                                      </p:to>
                                    </p:set>
                                    <p:animEffect transition="in" filter="circle(in)">
                                      <p:cBhvr>
                                        <p:cTn id="32" dur="2000"/>
                                        <p:tgtEl>
                                          <p:spTgt spid="4">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6" presetClass="entr" presetSubtype="16" fill="hold" nodeType="clickEffect">
                                  <p:stCondLst>
                                    <p:cond delay="0"/>
                                  </p:stCondLst>
                                  <p:childTnLst>
                                    <p:set>
                                      <p:cBhvr>
                                        <p:cTn id="36" dur="1" fill="hold">
                                          <p:stCondLst>
                                            <p:cond delay="0"/>
                                          </p:stCondLst>
                                        </p:cTn>
                                        <p:tgtEl>
                                          <p:spTgt spid="4">
                                            <p:txEl>
                                              <p:pRg st="2" end="2"/>
                                            </p:txEl>
                                          </p:spTgt>
                                        </p:tgtEl>
                                        <p:attrNameLst>
                                          <p:attrName>style.visibility</p:attrName>
                                        </p:attrNameLst>
                                      </p:cBhvr>
                                      <p:to>
                                        <p:strVal val="visible"/>
                                      </p:to>
                                    </p:set>
                                    <p:animEffect transition="in" filter="circle(in)">
                                      <p:cBhvr>
                                        <p:cTn id="37" dur="2000"/>
                                        <p:tgtEl>
                                          <p:spTgt spid="4">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6" presetClass="entr" presetSubtype="16" fill="hold" nodeType="clickEffect">
                                  <p:stCondLst>
                                    <p:cond delay="0"/>
                                  </p:stCondLst>
                                  <p:childTnLst>
                                    <p:set>
                                      <p:cBhvr>
                                        <p:cTn id="41" dur="1" fill="hold">
                                          <p:stCondLst>
                                            <p:cond delay="0"/>
                                          </p:stCondLst>
                                        </p:cTn>
                                        <p:tgtEl>
                                          <p:spTgt spid="4">
                                            <p:txEl>
                                              <p:pRg st="3" end="3"/>
                                            </p:txEl>
                                          </p:spTgt>
                                        </p:tgtEl>
                                        <p:attrNameLst>
                                          <p:attrName>style.visibility</p:attrName>
                                        </p:attrNameLst>
                                      </p:cBhvr>
                                      <p:to>
                                        <p:strVal val="visible"/>
                                      </p:to>
                                    </p:set>
                                    <p:animEffect transition="in" filter="circle(in)">
                                      <p:cBhvr>
                                        <p:cTn id="42" dur="2000"/>
                                        <p:tgtEl>
                                          <p:spTgt spid="4">
                                            <p:txEl>
                                              <p:pRg st="3" end="3"/>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6" presetClass="entr" presetSubtype="16" fill="hold" nodeType="clickEffect">
                                  <p:stCondLst>
                                    <p:cond delay="0"/>
                                  </p:stCondLst>
                                  <p:childTnLst>
                                    <p:set>
                                      <p:cBhvr>
                                        <p:cTn id="46" dur="1" fill="hold">
                                          <p:stCondLst>
                                            <p:cond delay="0"/>
                                          </p:stCondLst>
                                        </p:cTn>
                                        <p:tgtEl>
                                          <p:spTgt spid="4">
                                            <p:txEl>
                                              <p:pRg st="4" end="4"/>
                                            </p:txEl>
                                          </p:spTgt>
                                        </p:tgtEl>
                                        <p:attrNameLst>
                                          <p:attrName>style.visibility</p:attrName>
                                        </p:attrNameLst>
                                      </p:cBhvr>
                                      <p:to>
                                        <p:strVal val="visible"/>
                                      </p:to>
                                    </p:set>
                                    <p:animEffect transition="in" filter="circle(in)">
                                      <p:cBhvr>
                                        <p:cTn id="47" dur="2000"/>
                                        <p:tgtEl>
                                          <p:spTgt spid="4">
                                            <p:txEl>
                                              <p:pRg st="4" end="4"/>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6" presetClass="entr" presetSubtype="16" fill="hold" nodeType="clickEffect">
                                  <p:stCondLst>
                                    <p:cond delay="0"/>
                                  </p:stCondLst>
                                  <p:childTnLst>
                                    <p:set>
                                      <p:cBhvr>
                                        <p:cTn id="51" dur="1" fill="hold">
                                          <p:stCondLst>
                                            <p:cond delay="0"/>
                                          </p:stCondLst>
                                        </p:cTn>
                                        <p:tgtEl>
                                          <p:spTgt spid="4">
                                            <p:txEl>
                                              <p:pRg st="5" end="5"/>
                                            </p:txEl>
                                          </p:spTgt>
                                        </p:tgtEl>
                                        <p:attrNameLst>
                                          <p:attrName>style.visibility</p:attrName>
                                        </p:attrNameLst>
                                      </p:cBhvr>
                                      <p:to>
                                        <p:strVal val="visible"/>
                                      </p:to>
                                    </p:set>
                                    <p:animEffect transition="in" filter="circle(in)">
                                      <p:cBhvr>
                                        <p:cTn id="52" dur="2000"/>
                                        <p:tgtEl>
                                          <p:spTgt spid="4">
                                            <p:txEl>
                                              <p:pRg st="5" end="5"/>
                                            </p:txEl>
                                          </p:spTgt>
                                        </p:tgtEl>
                                      </p:cBhvr>
                                    </p:animEffect>
                                  </p:childTnLst>
                                </p:cTn>
                              </p:par>
                              <p:par>
                                <p:cTn id="53" presetID="6" presetClass="entr" presetSubtype="16" fill="hold" nodeType="withEffect">
                                  <p:stCondLst>
                                    <p:cond delay="0"/>
                                  </p:stCondLst>
                                  <p:childTnLst>
                                    <p:set>
                                      <p:cBhvr>
                                        <p:cTn id="54" dur="1" fill="hold">
                                          <p:stCondLst>
                                            <p:cond delay="0"/>
                                          </p:stCondLst>
                                        </p:cTn>
                                        <p:tgtEl>
                                          <p:spTgt spid="4">
                                            <p:txEl>
                                              <p:pRg st="6" end="6"/>
                                            </p:txEl>
                                          </p:spTgt>
                                        </p:tgtEl>
                                        <p:attrNameLst>
                                          <p:attrName>style.visibility</p:attrName>
                                        </p:attrNameLst>
                                      </p:cBhvr>
                                      <p:to>
                                        <p:strVal val="visible"/>
                                      </p:to>
                                    </p:set>
                                    <p:animEffect transition="in" filter="circle(in)">
                                      <p:cBhvr>
                                        <p:cTn id="55" dur="20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B5EA1C-F51A-45A5-BF2D-5A7CE8C6C7B7}"/>
              </a:ext>
            </a:extLst>
          </p:cNvPr>
          <p:cNvSpPr txBox="1"/>
          <p:nvPr/>
        </p:nvSpPr>
        <p:spPr>
          <a:xfrm>
            <a:off x="0" y="51759"/>
            <a:ext cx="8704053" cy="523220"/>
          </a:xfrm>
          <a:prstGeom prst="rect">
            <a:avLst/>
          </a:prstGeom>
          <a:noFill/>
        </p:spPr>
        <p:txBody>
          <a:bodyPr wrap="square" rtlCol="0">
            <a:spAutoFit/>
          </a:bodyPr>
          <a:lstStyle/>
          <a:p>
            <a:r>
              <a:rPr lang="en-US" sz="2800" b="1" dirty="0" err="1">
                <a:latin typeface="Times New Roman" panose="02020603050405020304" pitchFamily="18" charset="0"/>
                <a:cs typeface="Times New Roman" panose="02020603050405020304" pitchFamily="18" charset="0"/>
              </a:rPr>
              <a:t>Đánh</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Giá</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Một</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Số</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Thuật</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Toán</a:t>
            </a:r>
            <a:endParaRPr lang="en-US" sz="28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FE4FA7C0-A030-4134-B23F-E080FC7C9D32}"/>
              </a:ext>
            </a:extLst>
          </p:cNvPr>
          <p:cNvSpPr txBox="1"/>
          <p:nvPr/>
        </p:nvSpPr>
        <p:spPr>
          <a:xfrm flipH="1">
            <a:off x="175112" y="750498"/>
            <a:ext cx="11694834" cy="4524315"/>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1"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1"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Tính</a:t>
            </a:r>
            <a:r>
              <a:rPr kumimoji="0" lang="en-US" altLang="en-US" sz="1800" b="1" i="1"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1" i="1"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tổng</a:t>
            </a:r>
            <a:r>
              <a:rPr kumimoji="0" lang="en-US" altLang="en-US" sz="1800" b="1" i="1"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1" i="1"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các</a:t>
            </a:r>
            <a:r>
              <a:rPr kumimoji="0" lang="en-US" altLang="en-US" sz="1800" b="1" i="1"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1" i="1"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số</a:t>
            </a:r>
            <a:r>
              <a:rPr kumimoji="0" lang="en-US" altLang="en-US" sz="1800" b="1" i="1"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1" i="1"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nguyên</a:t>
            </a:r>
            <a:r>
              <a:rPr kumimoji="0" lang="en-US" altLang="en-US" sz="1800" b="1" i="1"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1" i="1"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từ</a:t>
            </a:r>
            <a:r>
              <a:rPr kumimoji="0" lang="en-US" altLang="en-US" sz="1800" b="1" i="1"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1 -&gt; n</a:t>
            </a:r>
            <a:b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Công</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thức</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tính</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tổng</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n*(n+1)/2.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Giải</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thuật</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này</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có</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độ</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phức</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tạp</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là</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O(1) (1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phép</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toán</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a:t>
            </a:r>
            <a:b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Với</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các</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bạn</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dùng</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vòng</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lặp</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từ</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1 -&gt; n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để</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tính</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tổng</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độ</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phức</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tạp</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là</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O(n). </a:t>
            </a:r>
          </a:p>
          <a:p>
            <a:pPr marL="285750" marR="0" lvl="0" indent="-285750" algn="l" defTabSz="914400" rtl="0" eaLnBrk="0" fontAlgn="base" latinLnBrk="0" hangingPunct="0">
              <a:lnSpc>
                <a:spcPct val="100000"/>
              </a:lnSpc>
              <a:spcBef>
                <a:spcPct val="0"/>
              </a:spcBef>
              <a:spcAft>
                <a:spcPct val="0"/>
              </a:spcAft>
              <a:buClrTx/>
              <a:buSzTx/>
              <a:buFont typeface="Symbol" panose="05050102010706020507" pitchFamily="18" charset="2"/>
              <a:buChar char="Þ"/>
              <a:tabLst/>
            </a:pP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Với</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n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bằng</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1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tỷ</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tương</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đương</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bạn</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thực</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hiện</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1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tỷ</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lần</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phép</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toán</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cộng</a:t>
            </a:r>
            <a:b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Bạn</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hiểu</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thời</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gian</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chạy</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chênh</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lêch</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lớn</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như</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thế</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nào</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rồi</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chứ</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a:t>
            </a:r>
          </a:p>
          <a:p>
            <a:pPr marR="0" lvl="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b="1" i="1" dirty="0" err="1">
                <a:solidFill>
                  <a:srgbClr val="333333"/>
                </a:solidFill>
                <a:latin typeface="Times New Roman" panose="02020603050405020304" pitchFamily="18" charset="0"/>
                <a:cs typeface="Times New Roman" panose="02020603050405020304" pitchFamily="18" charset="0"/>
              </a:rPr>
              <a:t>Kiểm</a:t>
            </a:r>
            <a:r>
              <a:rPr lang="en-US" altLang="en-US" b="1" i="1" dirty="0">
                <a:solidFill>
                  <a:srgbClr val="333333"/>
                </a:solidFill>
                <a:latin typeface="Times New Roman" panose="02020603050405020304" pitchFamily="18" charset="0"/>
                <a:cs typeface="Times New Roman" panose="02020603050405020304" pitchFamily="18" charset="0"/>
              </a:rPr>
              <a:t> </a:t>
            </a:r>
            <a:r>
              <a:rPr lang="en-US" altLang="en-US" b="1" i="1" dirty="0" err="1">
                <a:solidFill>
                  <a:srgbClr val="333333"/>
                </a:solidFill>
                <a:latin typeface="Times New Roman" panose="02020603050405020304" pitchFamily="18" charset="0"/>
                <a:cs typeface="Times New Roman" panose="02020603050405020304" pitchFamily="18" charset="0"/>
              </a:rPr>
              <a:t>tra</a:t>
            </a:r>
            <a:r>
              <a:rPr lang="en-US" altLang="en-US" b="1" i="1" dirty="0">
                <a:solidFill>
                  <a:srgbClr val="333333"/>
                </a:solidFill>
                <a:latin typeface="Times New Roman" panose="02020603050405020304" pitchFamily="18" charset="0"/>
                <a:cs typeface="Times New Roman" panose="02020603050405020304" pitchFamily="18" charset="0"/>
              </a:rPr>
              <a:t> </a:t>
            </a:r>
            <a:r>
              <a:rPr lang="en-US" altLang="en-US" b="1" i="1" dirty="0" err="1">
                <a:solidFill>
                  <a:srgbClr val="333333"/>
                </a:solidFill>
                <a:latin typeface="Times New Roman" panose="02020603050405020304" pitchFamily="18" charset="0"/>
                <a:cs typeface="Times New Roman" panose="02020603050405020304" pitchFamily="18" charset="0"/>
              </a:rPr>
              <a:t>số</a:t>
            </a:r>
            <a:r>
              <a:rPr lang="en-US" altLang="en-US" b="1" i="1" dirty="0">
                <a:solidFill>
                  <a:srgbClr val="333333"/>
                </a:solidFill>
                <a:latin typeface="Times New Roman" panose="02020603050405020304" pitchFamily="18" charset="0"/>
                <a:cs typeface="Times New Roman" panose="02020603050405020304" pitchFamily="18" charset="0"/>
              </a:rPr>
              <a:t> </a:t>
            </a:r>
            <a:r>
              <a:rPr lang="en-US" altLang="en-US" b="1" i="1" dirty="0" err="1">
                <a:solidFill>
                  <a:srgbClr val="333333"/>
                </a:solidFill>
                <a:latin typeface="Times New Roman" panose="02020603050405020304" pitchFamily="18" charset="0"/>
                <a:cs typeface="Times New Roman" panose="02020603050405020304" pitchFamily="18" charset="0"/>
              </a:rPr>
              <a:t>nguyên</a:t>
            </a:r>
            <a:r>
              <a:rPr lang="en-US" altLang="en-US" b="1" i="1" dirty="0">
                <a:solidFill>
                  <a:srgbClr val="333333"/>
                </a:solidFill>
                <a:latin typeface="Times New Roman" panose="02020603050405020304" pitchFamily="18" charset="0"/>
                <a:cs typeface="Times New Roman" panose="02020603050405020304" pitchFamily="18" charset="0"/>
              </a:rPr>
              <a:t> </a:t>
            </a:r>
            <a:r>
              <a:rPr lang="en-US" altLang="en-US" b="1" i="1" dirty="0" err="1">
                <a:solidFill>
                  <a:srgbClr val="333333"/>
                </a:solidFill>
                <a:latin typeface="Times New Roman" panose="02020603050405020304" pitchFamily="18" charset="0"/>
                <a:cs typeface="Times New Roman" panose="02020603050405020304" pitchFamily="18" charset="0"/>
              </a:rPr>
              <a:t>tố</a:t>
            </a:r>
            <a:r>
              <a:rPr lang="en-US" altLang="en-US" b="1" i="1" dirty="0">
                <a:solidFill>
                  <a:srgbClr val="333333"/>
                </a:solidFill>
                <a:latin typeface="Times New Roman" panose="02020603050405020304" pitchFamily="18" charset="0"/>
                <a:cs typeface="Times New Roman" panose="02020603050405020304" pitchFamily="18" charset="0"/>
              </a:rPr>
              <a:t> </a:t>
            </a:r>
            <a:b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Một</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số</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hướng</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giải</a:t>
            </a:r>
            <a:r>
              <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thuật</a:t>
            </a:r>
            <a:r>
              <a:rPr lang="en-US" altLang="en-US" sz="1800" dirty="0">
                <a:solidFill>
                  <a:srgbClr val="333333"/>
                </a:solidFill>
                <a:latin typeface="Times New Roman" panose="02020603050405020304" pitchFamily="18" charset="0"/>
                <a:cs typeface="Times New Roman" panose="02020603050405020304" pitchFamily="18" charset="0"/>
              </a:rPr>
              <a:t>: </a:t>
            </a:r>
            <a:endParaRPr kumimoji="0" lang="en-US" altLang="en-US" sz="1800"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endParaRPr>
          </a:p>
          <a:p>
            <a:pPr lvl="1" defTabSz="914400" eaLnBrk="0" fontAlgn="base" hangingPunct="0">
              <a:spcBef>
                <a:spcPct val="0"/>
              </a:spcBef>
              <a:spcAft>
                <a:spcPct val="0"/>
              </a:spcAft>
              <a:buFontTx/>
              <a:buChar char="•"/>
            </a:pP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Các</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bạn</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chạy</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để</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kiểm</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tra</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từ</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a:ln>
                  <a:noFill/>
                </a:ln>
                <a:solidFill>
                  <a:srgbClr val="C7254E"/>
                </a:solidFill>
                <a:effectLst/>
                <a:latin typeface="Times New Roman" panose="02020603050405020304" pitchFamily="18" charset="0"/>
                <a:cs typeface="Times New Roman" panose="02020603050405020304" pitchFamily="18" charset="0"/>
              </a:rPr>
              <a:t>1-&gt;n</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độ</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phức</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tạp</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là</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a:ln>
                  <a:noFill/>
                </a:ln>
                <a:solidFill>
                  <a:srgbClr val="C7254E"/>
                </a:solidFill>
                <a:effectLst/>
                <a:latin typeface="Times New Roman" panose="02020603050405020304" pitchFamily="18" charset="0"/>
                <a:cs typeface="Times New Roman" panose="02020603050405020304" pitchFamily="18" charset="0"/>
              </a:rPr>
              <a:t>O(n)</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p>
          <a:p>
            <a:pPr lvl="1" defTabSz="914400" eaLnBrk="0" fontAlgn="base" hangingPunct="0">
              <a:spcBef>
                <a:spcPct val="0"/>
              </a:spcBef>
              <a:spcAft>
                <a:spcPct val="0"/>
              </a:spcAft>
              <a:buFontTx/>
              <a:buChar char="•"/>
            </a:pP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Các</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bạn</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chạy</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từ</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a:ln>
                  <a:noFill/>
                </a:ln>
                <a:solidFill>
                  <a:srgbClr val="C7254E"/>
                </a:solidFill>
                <a:effectLst/>
                <a:latin typeface="Times New Roman" panose="02020603050405020304" pitchFamily="18" charset="0"/>
                <a:cs typeface="Times New Roman" panose="02020603050405020304" pitchFamily="18" charset="0"/>
              </a:rPr>
              <a:t>1-&gt;sqrt(n)</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căn</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bậc</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2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của</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n)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thì</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đã</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giảm</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rất</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nhiều</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phép</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toán</a:t>
            </a:r>
            <a:endParaRPr lang="en-US" altLang="en-US" dirty="0">
              <a:solidFill>
                <a:srgbClr val="333333"/>
              </a:solidFill>
              <a:latin typeface="Times New Roman" panose="02020603050405020304" pitchFamily="18" charset="0"/>
              <a:cs typeface="Times New Roman" panose="02020603050405020304" pitchFamily="18" charset="0"/>
            </a:endParaRPr>
          </a:p>
          <a:p>
            <a:pPr lvl="1" defTabSz="914400" eaLnBrk="0" fontAlgn="base" hangingPunct="0">
              <a:spcBef>
                <a:spcPct val="0"/>
              </a:spcBef>
              <a:spcAft>
                <a:spcPct val="0"/>
              </a:spcAft>
              <a:buFontTx/>
              <a:buChar char="•"/>
            </a:pPr>
            <a:r>
              <a:rPr lang="en-US" altLang="en-US" dirty="0">
                <a:solidFill>
                  <a:srgbClr val="333333"/>
                </a:solidFill>
                <a:latin typeface="Times New Roman" panose="02020603050405020304" pitchFamily="18" charset="0"/>
                <a:cs typeface="Times New Roman" panose="02020603050405020304" pitchFamily="18" charset="0"/>
              </a:rPr>
              <a:t> </a:t>
            </a:r>
            <a:r>
              <a:rPr lang="en-US" altLang="en-US" dirty="0" err="1">
                <a:solidFill>
                  <a:srgbClr val="333333"/>
                </a:solidFill>
                <a:latin typeface="Times New Roman" panose="02020603050405020304" pitchFamily="18" charset="0"/>
                <a:cs typeface="Times New Roman" panose="02020603050405020304" pitchFamily="18" charset="0"/>
              </a:rPr>
              <a:t>N</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ếu</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bạn</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nào</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còn</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tăng</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bước</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nhảy</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lên</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bằng</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a:ln>
                  <a:noFill/>
                </a:ln>
                <a:solidFill>
                  <a:srgbClr val="C7254E"/>
                </a:solidFill>
                <a:effectLst/>
                <a:latin typeface="Times New Roman" panose="02020603050405020304" pitchFamily="18" charset="0"/>
                <a:cs typeface="Times New Roman" panose="02020603050405020304" pitchFamily="18" charset="0"/>
              </a:rPr>
              <a:t>2</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kiểm</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tra</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có</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chia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hết</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cho</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a:ln>
                  <a:noFill/>
                </a:ln>
                <a:solidFill>
                  <a:srgbClr val="C7254E"/>
                </a:solidFill>
                <a:effectLst/>
                <a:latin typeface="Times New Roman" panose="02020603050405020304" pitchFamily="18" charset="0"/>
                <a:cs typeface="Times New Roman" panose="02020603050405020304" pitchFamily="18" charset="0"/>
              </a:rPr>
              <a:t>2,3, 5, 7, 9, 11, ...</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thay</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vì</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a:ln>
                  <a:noFill/>
                </a:ln>
                <a:solidFill>
                  <a:srgbClr val="C7254E"/>
                </a:solidFill>
                <a:effectLst/>
                <a:latin typeface="Times New Roman" panose="02020603050405020304" pitchFamily="18" charset="0"/>
                <a:cs typeface="Times New Roman" panose="02020603050405020304" pitchFamily="18" charset="0"/>
              </a:rPr>
              <a:t>2,3,4,5,6, ....</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thì</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số</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phép</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toán</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lại</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giảm</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thêm</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nữa</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a:t>
            </a:r>
          </a:p>
          <a:p>
            <a:pPr lvl="1" defTabSz="914400" eaLnBrk="0" fontAlgn="base" hangingPunct="0">
              <a:spcBef>
                <a:spcPct val="0"/>
              </a:spcBef>
              <a:spcAft>
                <a:spcPct val="0"/>
              </a:spcAft>
            </a:pP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=&gt; Do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đó</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ngay</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từ</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bài</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số</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nguyên</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tố</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việc</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sử</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dụng</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vòng</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lặp</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để</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kiểm</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tra</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các</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bạn</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đã</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có</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thể</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tối</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ưu</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cực</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nhiều</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Bạn</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có</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thể</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thử</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bài</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này</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với</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số</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n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cực</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lớn</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và</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gọi</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đi</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gọi</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lại</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nhiều</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lần</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để</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đo</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độ</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chênh</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lệch</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thời</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rgbClr val="333333"/>
                </a:solidFill>
                <a:effectLst/>
                <a:latin typeface="Times New Roman" panose="02020603050405020304" pitchFamily="18" charset="0"/>
                <a:cs typeface="Times New Roman" panose="02020603050405020304" pitchFamily="18" charset="0"/>
              </a:rPr>
              <a:t>gian</a:t>
            </a:r>
            <a:r>
              <a:rPr kumimoji="0" lang="en-US" altLang="en-US" b="0" i="0" u="none" strike="noStrike" cap="none" normalizeH="0" baseline="0" dirty="0">
                <a:ln>
                  <a:noFill/>
                </a:ln>
                <a:solidFill>
                  <a:srgbClr val="333333"/>
                </a:solidFill>
                <a:effectLst/>
                <a:latin typeface="Times New Roman" panose="02020603050405020304" pitchFamily="18" charset="0"/>
                <a:cs typeface="Times New Roman" panose="02020603050405020304" pitchFamily="18" charset="0"/>
              </a:rPr>
              <a:t> .</a:t>
            </a:r>
          </a:p>
          <a:p>
            <a:endParaRPr lang="en-US" dirty="0"/>
          </a:p>
        </p:txBody>
      </p:sp>
    </p:spTree>
    <p:extLst>
      <p:ext uri="{BB962C8B-B14F-4D97-AF65-F5344CB8AC3E}">
        <p14:creationId xmlns:p14="http://schemas.microsoft.com/office/powerpoint/2010/main" val="2875548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circle(in)">
                                      <p:cBhvr>
                                        <p:cTn id="7" dur="20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ircle(in)">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circle(in)">
                                      <p:cBhvr>
                                        <p:cTn id="22" dur="20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circle(in)">
                                      <p:cBhvr>
                                        <p:cTn id="27" dur="20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circle(in)">
                                      <p:cBhvr>
                                        <p:cTn id="32" dur="20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6" presetClass="entr" presetSubtype="16" fill="hold"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circle(in)">
                                      <p:cBhvr>
                                        <p:cTn id="37" dur="2000"/>
                                        <p:tgtEl>
                                          <p:spTgt spid="3">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6" presetClass="entr" presetSubtype="16" fill="hold"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circle(in)">
                                      <p:cBhvr>
                                        <p:cTn id="42" dur="20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F2D4911-8588-40D5-9EB0-8277708C7477}"/>
              </a:ext>
            </a:extLst>
          </p:cNvPr>
          <p:cNvSpPr txBox="1"/>
          <p:nvPr/>
        </p:nvSpPr>
        <p:spPr>
          <a:xfrm>
            <a:off x="120770" y="77638"/>
            <a:ext cx="7573993"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VẬN DỤNG</a:t>
            </a:r>
          </a:p>
        </p:txBody>
      </p:sp>
      <p:sp>
        <p:nvSpPr>
          <p:cNvPr id="2" name="TextBox 1">
            <a:extLst>
              <a:ext uri="{FF2B5EF4-FFF2-40B4-BE49-F238E27FC236}">
                <a16:creationId xmlns:a16="http://schemas.microsoft.com/office/drawing/2014/main" id="{7D49326C-1489-4EC7-B0E8-70261F9AE212}"/>
              </a:ext>
            </a:extLst>
          </p:cNvPr>
          <p:cNvSpPr txBox="1"/>
          <p:nvPr/>
        </p:nvSpPr>
        <p:spPr>
          <a:xfrm>
            <a:off x="448572" y="676100"/>
            <a:ext cx="5926349" cy="1107996"/>
          </a:xfrm>
          <a:prstGeom prst="rect">
            <a:avLst/>
          </a:prstGeom>
          <a:noFill/>
        </p:spPr>
        <p:txBody>
          <a:bodyPr wrap="square" rtlCol="0">
            <a:spAutoFit/>
          </a:bodyPr>
          <a:lstStyle/>
          <a:p>
            <a:r>
              <a:rPr lang="en-US" sz="2200" b="1" i="0" dirty="0" err="1">
                <a:solidFill>
                  <a:srgbClr val="222222"/>
                </a:solidFill>
                <a:effectLst/>
                <a:latin typeface="Times New Roman" panose="02020603050405020304" pitchFamily="18" charset="0"/>
                <a:cs typeface="Times New Roman" panose="02020603050405020304" pitchFamily="18" charset="0"/>
              </a:rPr>
              <a:t>Bài</a:t>
            </a:r>
            <a:r>
              <a:rPr lang="en-US" sz="2200" b="1" i="0" dirty="0">
                <a:solidFill>
                  <a:srgbClr val="222222"/>
                </a:solidFill>
                <a:effectLst/>
                <a:latin typeface="Times New Roman" panose="02020603050405020304" pitchFamily="18" charset="0"/>
                <a:cs typeface="Times New Roman" panose="02020603050405020304" pitchFamily="18" charset="0"/>
              </a:rPr>
              <a:t> 1.Nhập 3 </a:t>
            </a:r>
            <a:r>
              <a:rPr lang="en-US" sz="2200" b="1" i="0" dirty="0" err="1">
                <a:solidFill>
                  <a:srgbClr val="222222"/>
                </a:solidFill>
                <a:effectLst/>
                <a:latin typeface="Times New Roman" panose="02020603050405020304" pitchFamily="18" charset="0"/>
                <a:cs typeface="Times New Roman" panose="02020603050405020304" pitchFamily="18" charset="0"/>
              </a:rPr>
              <a:t>số</a:t>
            </a:r>
            <a:r>
              <a:rPr lang="en-US" sz="2200" b="1" i="0" dirty="0">
                <a:solidFill>
                  <a:srgbClr val="222222"/>
                </a:solidFill>
                <a:effectLst/>
                <a:latin typeface="Times New Roman" panose="02020603050405020304" pitchFamily="18" charset="0"/>
                <a:cs typeface="Times New Roman" panose="02020603050405020304" pitchFamily="18" charset="0"/>
              </a:rPr>
              <a:t> </a:t>
            </a:r>
            <a:r>
              <a:rPr lang="en-US" sz="2200" b="1" i="0" dirty="0" err="1">
                <a:solidFill>
                  <a:srgbClr val="222222"/>
                </a:solidFill>
                <a:effectLst/>
                <a:latin typeface="Times New Roman" panose="02020603050405020304" pitchFamily="18" charset="0"/>
                <a:cs typeface="Times New Roman" panose="02020603050405020304" pitchFamily="18" charset="0"/>
              </a:rPr>
              <a:t>a,b,c</a:t>
            </a:r>
            <a:r>
              <a:rPr lang="en-US" sz="2200" b="1" i="0" dirty="0">
                <a:solidFill>
                  <a:srgbClr val="222222"/>
                </a:solidFill>
                <a:effectLst/>
                <a:latin typeface="Times New Roman" panose="02020603050405020304" pitchFamily="18" charset="0"/>
                <a:cs typeface="Times New Roman" panose="02020603050405020304" pitchFamily="18" charset="0"/>
              </a:rPr>
              <a:t> </a:t>
            </a:r>
            <a:r>
              <a:rPr lang="en-US" sz="2200" b="1" i="0" dirty="0" err="1">
                <a:solidFill>
                  <a:srgbClr val="222222"/>
                </a:solidFill>
                <a:effectLst/>
                <a:latin typeface="Times New Roman" panose="02020603050405020304" pitchFamily="18" charset="0"/>
                <a:cs typeface="Times New Roman" panose="02020603050405020304" pitchFamily="18" charset="0"/>
              </a:rPr>
              <a:t>từ</a:t>
            </a:r>
            <a:r>
              <a:rPr lang="en-US" sz="2200" b="1" i="0" dirty="0">
                <a:solidFill>
                  <a:srgbClr val="222222"/>
                </a:solidFill>
                <a:effectLst/>
                <a:latin typeface="Times New Roman" panose="02020603050405020304" pitchFamily="18" charset="0"/>
                <a:cs typeface="Times New Roman" panose="02020603050405020304" pitchFamily="18" charset="0"/>
              </a:rPr>
              <a:t> </a:t>
            </a:r>
            <a:r>
              <a:rPr lang="en-US" sz="2200" b="1" i="0" dirty="0" err="1">
                <a:solidFill>
                  <a:srgbClr val="222222"/>
                </a:solidFill>
                <a:effectLst/>
                <a:latin typeface="Times New Roman" panose="02020603050405020304" pitchFamily="18" charset="0"/>
                <a:cs typeface="Times New Roman" panose="02020603050405020304" pitchFamily="18" charset="0"/>
              </a:rPr>
              <a:t>bàn</a:t>
            </a:r>
            <a:r>
              <a:rPr lang="en-US" sz="2200" b="1" i="0" dirty="0">
                <a:solidFill>
                  <a:srgbClr val="222222"/>
                </a:solidFill>
                <a:effectLst/>
                <a:latin typeface="Times New Roman" panose="02020603050405020304" pitchFamily="18" charset="0"/>
                <a:cs typeface="Times New Roman" panose="02020603050405020304" pitchFamily="18" charset="0"/>
              </a:rPr>
              <a:t> </a:t>
            </a:r>
            <a:r>
              <a:rPr lang="en-US" sz="2200" b="1" i="0" dirty="0" err="1">
                <a:solidFill>
                  <a:srgbClr val="222222"/>
                </a:solidFill>
                <a:effectLst/>
                <a:latin typeface="Times New Roman" panose="02020603050405020304" pitchFamily="18" charset="0"/>
                <a:cs typeface="Times New Roman" panose="02020603050405020304" pitchFamily="18" charset="0"/>
              </a:rPr>
              <a:t>phím</a:t>
            </a:r>
            <a:r>
              <a:rPr lang="en-US" sz="2200" b="1" i="0" dirty="0">
                <a:solidFill>
                  <a:srgbClr val="222222"/>
                </a:solidFill>
                <a:effectLst/>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Lập</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chương</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trình</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giải</a:t>
            </a:r>
            <a:r>
              <a:rPr lang="en-US" sz="2200" b="1" i="0" dirty="0">
                <a:solidFill>
                  <a:srgbClr val="222222"/>
                </a:solidFill>
                <a:effectLst/>
                <a:latin typeface="Times New Roman" panose="02020603050405020304" pitchFamily="18" charset="0"/>
                <a:cs typeface="Times New Roman" panose="02020603050405020304" pitchFamily="18" charset="0"/>
              </a:rPr>
              <a:t> </a:t>
            </a:r>
            <a:r>
              <a:rPr lang="en-US" sz="2200" dirty="0">
                <a:solidFill>
                  <a:srgbClr val="222222"/>
                </a:solidFill>
                <a:latin typeface="Times New Roman" panose="02020603050405020304" pitchFamily="18" charset="0"/>
                <a:cs typeface="Times New Roman" panose="02020603050405020304" pitchFamily="18" charset="0"/>
              </a:rPr>
              <a:t>p</a:t>
            </a:r>
            <a:r>
              <a:rPr lang="vi-VN" sz="2200" b="0" i="0" dirty="0">
                <a:solidFill>
                  <a:srgbClr val="222222"/>
                </a:solidFill>
                <a:effectLst/>
                <a:latin typeface="Times New Roman" panose="02020603050405020304" pitchFamily="18" charset="0"/>
                <a:cs typeface="Times New Roman" panose="02020603050405020304" pitchFamily="18" charset="0"/>
              </a:rPr>
              <a:t>hương trình bậc 2 là phương trình có dạng: ax² +bx + c = 0. (a≠0)</a:t>
            </a:r>
            <a:endParaRPr lang="en-US" sz="22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98CA575B-5A20-4014-AA26-D396DC21D9CF}"/>
              </a:ext>
            </a:extLst>
          </p:cNvPr>
          <p:cNvSpPr txBox="1"/>
          <p:nvPr/>
        </p:nvSpPr>
        <p:spPr>
          <a:xfrm>
            <a:off x="448572" y="2024159"/>
            <a:ext cx="7565368" cy="3693319"/>
          </a:xfrm>
          <a:prstGeom prst="rect">
            <a:avLst/>
          </a:prstGeom>
          <a:noFill/>
        </p:spPr>
        <p:txBody>
          <a:bodyPr wrap="square" rtlCol="0">
            <a:spAutoFit/>
          </a:bodyPr>
          <a:lstStyle/>
          <a:p>
            <a:r>
              <a:rPr lang="en-US" b="1" dirty="0" err="1">
                <a:latin typeface="Times New Roman" panose="02020603050405020304" pitchFamily="18" charset="0"/>
                <a:cs typeface="Times New Roman" panose="02020603050405020304" pitchFamily="18" charset="0"/>
              </a:rPr>
              <a:t>Bài</a:t>
            </a:r>
            <a:r>
              <a:rPr lang="en-US" b="1" dirty="0">
                <a:latin typeface="Times New Roman" panose="02020603050405020304" pitchFamily="18" charset="0"/>
                <a:cs typeface="Times New Roman" panose="02020603050405020304" pitchFamily="18" charset="0"/>
              </a:rPr>
              <a:t> 2</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Nhập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xâu</a:t>
            </a:r>
            <a:r>
              <a:rPr lang="en-US" dirty="0">
                <a:latin typeface="Times New Roman" panose="02020603050405020304" pitchFamily="18" charset="0"/>
                <a:cs typeface="Times New Roman" panose="02020603050405020304" pitchFamily="18" charset="0"/>
              </a:rPr>
              <a:t> S ( </a:t>
            </a:r>
            <a:r>
              <a:rPr lang="en-US" dirty="0" err="1">
                <a:latin typeface="Times New Roman" panose="02020603050405020304" pitchFamily="18" charset="0"/>
                <a:cs typeface="Times New Roman" panose="02020603050405020304" pitchFamily="18" charset="0"/>
              </a:rPr>
              <a:t>chỉ</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gồm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số</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phép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toán</a:t>
            </a:r>
            <a:r>
              <a:rPr lang="en-US" dirty="0">
                <a:latin typeface="Times New Roman" panose="02020603050405020304" pitchFamily="18" charset="0"/>
                <a:cs typeface="Times New Roman" panose="02020603050405020304" pitchFamily="18" charset="0"/>
              </a:rPr>
              <a:t>).</a:t>
            </a:r>
          </a:p>
          <a:p>
            <a:r>
              <a:rPr lang="en-US" b="1" dirty="0" err="1">
                <a:latin typeface="Times New Roman" panose="02020603050405020304" pitchFamily="18" charset="0"/>
                <a:cs typeface="Times New Roman" panose="02020603050405020304" pitchFamily="18" charset="0"/>
              </a:rPr>
              <a:t>Lập</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chương</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trình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tính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đưa</a:t>
            </a:r>
            <a:r>
              <a:rPr lang="en-US" dirty="0">
                <a:latin typeface="Times New Roman" panose="02020603050405020304" pitchFamily="18" charset="0"/>
                <a:cs typeface="Times New Roman" panose="02020603050405020304" pitchFamily="18" charset="0"/>
              </a:rPr>
              <a:t> ra </a:t>
            </a:r>
            <a:r>
              <a:rPr lang="en-US" dirty="0" err="1">
                <a:latin typeface="Times New Roman" panose="02020603050405020304" pitchFamily="18" charset="0"/>
                <a:cs typeface="Times New Roman" panose="02020603050405020304" pitchFamily="18" charset="0"/>
              </a:rPr>
              <a:t>giá</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trị</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biểu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thức</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&lt;  </a:t>
            </a:r>
            <a:r>
              <a:rPr lang="en-US" dirty="0" err="1">
                <a:latin typeface="Times New Roman" panose="02020603050405020304" pitchFamily="18" charset="0"/>
                <a:cs typeface="Times New Roman" panose="02020603050405020304" pitchFamily="18" charset="0"/>
              </a:rPr>
              <a:t>Thứ</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ưu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tiên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phép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toán</a:t>
            </a:r>
            <a:r>
              <a:rPr lang="en-US" dirty="0">
                <a:latin typeface="Times New Roman" panose="02020603050405020304" pitchFamily="18" charset="0"/>
                <a:cs typeface="Times New Roman" panose="02020603050405020304" pitchFamily="18" charset="0"/>
              </a:rPr>
              <a:t> ()  *  /  +  -    &gt;</a:t>
            </a:r>
          </a:p>
          <a:p>
            <a:r>
              <a:rPr lang="en-US" dirty="0">
                <a:latin typeface="Times New Roman" panose="02020603050405020304" pitchFamily="18" charset="0"/>
                <a:cs typeface="Times New Roman" panose="02020603050405020304" pitchFamily="18" charset="0"/>
              </a:rPr>
              <a:t> Hint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Biểu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thức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Tiền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tố</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Trung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tố</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Hậu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tố</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Stack (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dùng</a:t>
            </a:r>
            <a:r>
              <a:rPr lang="en-US" dirty="0">
                <a:latin typeface="Times New Roman" panose="02020603050405020304" pitchFamily="18" charset="0"/>
                <a:cs typeface="Times New Roman" panose="02020603050405020304" pitchFamily="18" charset="0"/>
              </a:rPr>
              <a:t> code C\C++ )</a:t>
            </a:r>
          </a:p>
          <a:p>
            <a:endParaRPr lang="en-US" dirty="0">
              <a:latin typeface="Times New Roman" panose="02020603050405020304" pitchFamily="18" charset="0"/>
              <a:cs typeface="Times New Roman" panose="02020603050405020304" pitchFamily="18" charset="0"/>
            </a:endParaRPr>
          </a:p>
          <a:p>
            <a:r>
              <a:rPr lang="en-US" b="1" dirty="0" err="1">
                <a:latin typeface="Times New Roman" panose="02020603050405020304" pitchFamily="18" charset="0"/>
                <a:cs typeface="Times New Roman" panose="02020603050405020304" pitchFamily="18" charset="0"/>
              </a:rPr>
              <a:t>Bài</a:t>
            </a:r>
            <a:r>
              <a:rPr lang="en-US" b="1" dirty="0">
                <a:latin typeface="Times New Roman" panose="02020603050405020304" pitchFamily="18" charset="0"/>
                <a:cs typeface="Times New Roman" panose="02020603050405020304" pitchFamily="18" charset="0"/>
              </a:rPr>
              <a:t> 3: </a:t>
            </a:r>
            <a:r>
              <a:rPr lang="en-US" dirty="0" err="1">
                <a:latin typeface="Times New Roman" panose="02020603050405020304" pitchFamily="18" charset="0"/>
                <a:cs typeface="Times New Roman" panose="02020603050405020304" pitchFamily="18" charset="0"/>
              </a:rPr>
              <a:t>Viết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chương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nhập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vào</a:t>
            </a:r>
            <a:r>
              <a:rPr lang="en-US" dirty="0">
                <a:latin typeface="Times New Roman" panose="02020603050405020304" pitchFamily="18" charset="0"/>
                <a:cs typeface="Times New Roman" panose="02020603050405020304" pitchFamily="18" charset="0"/>
              </a:rPr>
              <a:t> 1 </a:t>
            </a:r>
            <a:r>
              <a:rPr lang="en-US" dirty="0" err="1">
                <a:latin typeface="Times New Roman" panose="02020603050405020304" pitchFamily="18" charset="0"/>
                <a:cs typeface="Times New Roman" panose="02020603050405020304" pitchFamily="18" charset="0"/>
              </a:rPr>
              <a:t>mảng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gồm</a:t>
            </a:r>
            <a:r>
              <a:rPr lang="en-US" dirty="0">
                <a:latin typeface="Times New Roman" panose="02020603050405020304" pitchFamily="18" charset="0"/>
                <a:cs typeface="Times New Roman" panose="02020603050405020304" pitchFamily="18" charset="0"/>
              </a:rPr>
              <a:t> n </a:t>
            </a:r>
            <a:r>
              <a:rPr lang="en-US" dirty="0" err="1">
                <a:latin typeface="Times New Roman" panose="02020603050405020304" pitchFamily="18" charset="0"/>
                <a:cs typeface="Times New Roman" panose="02020603050405020304" pitchFamily="18" charset="0"/>
              </a:rPr>
              <a:t>phần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q </a:t>
            </a:r>
            <a:r>
              <a:rPr lang="en-US" dirty="0" err="1">
                <a:latin typeface="Times New Roman" panose="02020603050405020304" pitchFamily="18" charset="0"/>
                <a:cs typeface="Times New Roman" panose="02020603050405020304" pitchFamily="18" charset="0"/>
              </a:rPr>
              <a:t>truy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vấn</a:t>
            </a:r>
            <a:r>
              <a:rPr lang="en-US" dirty="0">
                <a:latin typeface="Times New Roman" panose="02020603050405020304" pitchFamily="18" charset="0"/>
                <a:cs typeface="Times New Roman" panose="02020603050405020304" pitchFamily="18" charset="0"/>
              </a:rPr>
              <a:t> . </a:t>
            </a:r>
          </a:p>
          <a:p>
            <a:r>
              <a:rPr lang="en-US" dirty="0" err="1">
                <a:latin typeface="Times New Roman" panose="02020603050405020304" pitchFamily="18" charset="0"/>
                <a:cs typeface="Times New Roman" panose="02020603050405020304" pitchFamily="18" charset="0"/>
              </a:rPr>
              <a:t>Dùng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cấu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trúc</a:t>
            </a:r>
            <a:r>
              <a:rPr lang="en-US" dirty="0">
                <a:latin typeface="Times New Roman" panose="02020603050405020304" pitchFamily="18" charset="0"/>
                <a:cs typeface="Times New Roman" panose="02020603050405020304" pitchFamily="18" charset="0"/>
              </a:rPr>
              <a:t> Segment Tree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quản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lí</a:t>
            </a:r>
            <a:r>
              <a:rPr lang="en-US" dirty="0">
                <a:latin typeface="Times New Roman" panose="02020603050405020304" pitchFamily="18" charset="0"/>
                <a:cs typeface="Times New Roman" panose="02020603050405020304" pitchFamily="18" charset="0"/>
              </a:rPr>
              <a:t> MIN_VALUE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cập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nhật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giá</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trị</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mỗi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gặp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truy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vấn</a:t>
            </a:r>
            <a:r>
              <a:rPr lang="en-US" dirty="0">
                <a:latin typeface="Times New Roman" panose="02020603050405020304" pitchFamily="18" charset="0"/>
                <a:cs typeface="Times New Roman" panose="02020603050405020304" pitchFamily="18" charset="0"/>
              </a:rPr>
              <a:t>.</a:t>
            </a:r>
          </a:p>
          <a:p>
            <a:pPr marL="457200" indent="-457200">
              <a:buAutoNum type="arabicPeriod"/>
            </a:pPr>
            <a:r>
              <a:rPr lang="en-US" dirty="0">
                <a:latin typeface="Times New Roman" panose="02020603050405020304" pitchFamily="18" charset="0"/>
                <a:cs typeface="Times New Roman" panose="02020603050405020304" pitchFamily="18" charset="0"/>
              </a:rPr>
              <a:t>1 L R -&gt; MIN_VALUE in [L…R]</a:t>
            </a:r>
          </a:p>
          <a:p>
            <a:pPr marL="457200" indent="-457200">
              <a:buAutoNum type="arabicPeriod"/>
            </a:pPr>
            <a:r>
              <a:rPr lang="en-US" dirty="0">
                <a:latin typeface="Times New Roman" panose="02020603050405020304" pitchFamily="18" charset="0"/>
                <a:cs typeface="Times New Roman" panose="02020603050405020304" pitchFamily="18" charset="0"/>
              </a:rPr>
              <a:t>2 index value -&gt; </a:t>
            </a:r>
            <a:r>
              <a:rPr lang="en-US" dirty="0" err="1">
                <a:latin typeface="Times New Roman" panose="02020603050405020304" pitchFamily="18" charset="0"/>
                <a:cs typeface="Times New Roman" panose="02020603050405020304" pitchFamily="18" charset="0"/>
              </a:rPr>
              <a:t>cập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nhật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giá</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trị</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tại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vị</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trí</a:t>
            </a:r>
            <a:r>
              <a:rPr lang="en-US" dirty="0">
                <a:latin typeface="Times New Roman" panose="02020603050405020304" pitchFamily="18" charset="0"/>
                <a:cs typeface="Times New Roman" panose="02020603050405020304" pitchFamily="18" charset="0"/>
              </a:rPr>
              <a:t> index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value </a:t>
            </a:r>
          </a:p>
          <a:p>
            <a:endParaRPr lang="en-US"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72745F1A-CE3A-421F-BFD2-63A0AB51032D}"/>
              </a:ext>
            </a:extLst>
          </p:cNvPr>
          <p:cNvPicPr>
            <a:picLocks noChangeAspect="1"/>
          </p:cNvPicPr>
          <p:nvPr/>
        </p:nvPicPr>
        <p:blipFill>
          <a:blip r:embed="rId2"/>
          <a:stretch>
            <a:fillRect/>
          </a:stretch>
        </p:blipFill>
        <p:spPr>
          <a:xfrm>
            <a:off x="7815531" y="521645"/>
            <a:ext cx="3299746" cy="1364098"/>
          </a:xfrm>
          <a:prstGeom prst="rect">
            <a:avLst/>
          </a:prstGeom>
        </p:spPr>
      </p:pic>
      <p:graphicFrame>
        <p:nvGraphicFramePr>
          <p:cNvPr id="7" name="Table 7">
            <a:extLst>
              <a:ext uri="{FF2B5EF4-FFF2-40B4-BE49-F238E27FC236}">
                <a16:creationId xmlns:a16="http://schemas.microsoft.com/office/drawing/2014/main" id="{83376206-F6CE-461D-A2FB-6E450BC229F7}"/>
              </a:ext>
            </a:extLst>
          </p:cNvPr>
          <p:cNvGraphicFramePr>
            <a:graphicFrameLocks noGrp="1"/>
          </p:cNvGraphicFramePr>
          <p:nvPr>
            <p:extLst>
              <p:ext uri="{D42A27DB-BD31-4B8C-83A1-F6EECF244321}">
                <p14:modId xmlns:p14="http://schemas.microsoft.com/office/powerpoint/2010/main" val="1828210254"/>
              </p:ext>
            </p:extLst>
          </p:nvPr>
        </p:nvGraphicFramePr>
        <p:xfrm>
          <a:off x="7815531" y="2316480"/>
          <a:ext cx="3299746" cy="1112520"/>
        </p:xfrm>
        <a:graphic>
          <a:graphicData uri="http://schemas.openxmlformats.org/drawingml/2006/table">
            <a:tbl>
              <a:tblPr firstRow="1" bandRow="1">
                <a:tableStyleId>{5C22544A-7EE6-4342-B048-85BDC9FD1C3A}</a:tableStyleId>
              </a:tblPr>
              <a:tblGrid>
                <a:gridCol w="1649873">
                  <a:extLst>
                    <a:ext uri="{9D8B030D-6E8A-4147-A177-3AD203B41FA5}">
                      <a16:colId xmlns:a16="http://schemas.microsoft.com/office/drawing/2014/main" val="1075412504"/>
                    </a:ext>
                  </a:extLst>
                </a:gridCol>
                <a:gridCol w="1649873">
                  <a:extLst>
                    <a:ext uri="{9D8B030D-6E8A-4147-A177-3AD203B41FA5}">
                      <a16:colId xmlns:a16="http://schemas.microsoft.com/office/drawing/2014/main" val="2123014255"/>
                    </a:ext>
                  </a:extLst>
                </a:gridCol>
              </a:tblGrid>
              <a:tr h="370840">
                <a:tc>
                  <a:txBody>
                    <a:bodyPr/>
                    <a:lstStyle/>
                    <a:p>
                      <a:r>
                        <a:rPr lang="en-US" dirty="0"/>
                        <a:t>Input</a:t>
                      </a:r>
                    </a:p>
                  </a:txBody>
                  <a:tcPr/>
                </a:tc>
                <a:tc>
                  <a:txBody>
                    <a:bodyPr/>
                    <a:lstStyle/>
                    <a:p>
                      <a:r>
                        <a:rPr lang="en-US" dirty="0"/>
                        <a:t>Output</a:t>
                      </a:r>
                    </a:p>
                  </a:txBody>
                  <a:tcPr/>
                </a:tc>
                <a:extLst>
                  <a:ext uri="{0D108BD9-81ED-4DB2-BD59-A6C34878D82A}">
                    <a16:rowId xmlns:a16="http://schemas.microsoft.com/office/drawing/2014/main" val="1438105998"/>
                  </a:ext>
                </a:extLst>
              </a:tr>
              <a:tr h="370840">
                <a:tc>
                  <a:txBody>
                    <a:bodyPr/>
                    <a:lstStyle/>
                    <a:p>
                      <a:r>
                        <a:rPr lang="en-US" dirty="0"/>
                        <a:t> (2+3)*2</a:t>
                      </a:r>
                    </a:p>
                  </a:txBody>
                  <a:tcPr/>
                </a:tc>
                <a:tc>
                  <a:txBody>
                    <a:bodyPr/>
                    <a:lstStyle/>
                    <a:p>
                      <a:r>
                        <a:rPr lang="en-US" dirty="0"/>
                        <a:t> 10</a:t>
                      </a:r>
                    </a:p>
                  </a:txBody>
                  <a:tcPr/>
                </a:tc>
                <a:extLst>
                  <a:ext uri="{0D108BD9-81ED-4DB2-BD59-A6C34878D82A}">
                    <a16:rowId xmlns:a16="http://schemas.microsoft.com/office/drawing/2014/main" val="1577001203"/>
                  </a:ext>
                </a:extLst>
              </a:tr>
              <a:tr h="370840">
                <a:tc>
                  <a:txBody>
                    <a:bodyPr/>
                    <a:lstStyle/>
                    <a:p>
                      <a:r>
                        <a:rPr lang="en-US" dirty="0"/>
                        <a:t> 3+2*3-4</a:t>
                      </a:r>
                    </a:p>
                  </a:txBody>
                  <a:tcPr/>
                </a:tc>
                <a:tc>
                  <a:txBody>
                    <a:bodyPr/>
                    <a:lstStyle/>
                    <a:p>
                      <a:r>
                        <a:rPr lang="en-US" dirty="0"/>
                        <a:t>  5</a:t>
                      </a:r>
                    </a:p>
                  </a:txBody>
                  <a:tcPr/>
                </a:tc>
                <a:extLst>
                  <a:ext uri="{0D108BD9-81ED-4DB2-BD59-A6C34878D82A}">
                    <a16:rowId xmlns:a16="http://schemas.microsoft.com/office/drawing/2014/main" val="3633679908"/>
                  </a:ext>
                </a:extLst>
              </a:tr>
            </a:tbl>
          </a:graphicData>
        </a:graphic>
      </p:graphicFrame>
      <p:graphicFrame>
        <p:nvGraphicFramePr>
          <p:cNvPr id="8" name="Table 8">
            <a:extLst>
              <a:ext uri="{FF2B5EF4-FFF2-40B4-BE49-F238E27FC236}">
                <a16:creationId xmlns:a16="http://schemas.microsoft.com/office/drawing/2014/main" id="{7B4A5308-138D-4648-BCF8-6208E16C8144}"/>
              </a:ext>
            </a:extLst>
          </p:cNvPr>
          <p:cNvGraphicFramePr>
            <a:graphicFrameLocks noGrp="1"/>
          </p:cNvGraphicFramePr>
          <p:nvPr>
            <p:extLst>
              <p:ext uri="{D42A27DB-BD31-4B8C-83A1-F6EECF244321}">
                <p14:modId xmlns:p14="http://schemas.microsoft.com/office/powerpoint/2010/main" val="1959436581"/>
              </p:ext>
            </p:extLst>
          </p:nvPr>
        </p:nvGraphicFramePr>
        <p:xfrm>
          <a:off x="7815531" y="3862777"/>
          <a:ext cx="3416062" cy="1866769"/>
        </p:xfrm>
        <a:graphic>
          <a:graphicData uri="http://schemas.openxmlformats.org/drawingml/2006/table">
            <a:tbl>
              <a:tblPr firstRow="1" bandRow="1">
                <a:tableStyleId>{5C22544A-7EE6-4342-B048-85BDC9FD1C3A}</a:tableStyleId>
              </a:tblPr>
              <a:tblGrid>
                <a:gridCol w="1708031">
                  <a:extLst>
                    <a:ext uri="{9D8B030D-6E8A-4147-A177-3AD203B41FA5}">
                      <a16:colId xmlns:a16="http://schemas.microsoft.com/office/drawing/2014/main" val="2124949866"/>
                    </a:ext>
                  </a:extLst>
                </a:gridCol>
                <a:gridCol w="1708031">
                  <a:extLst>
                    <a:ext uri="{9D8B030D-6E8A-4147-A177-3AD203B41FA5}">
                      <a16:colId xmlns:a16="http://schemas.microsoft.com/office/drawing/2014/main" val="3899703166"/>
                    </a:ext>
                  </a:extLst>
                </a:gridCol>
              </a:tblGrid>
              <a:tr h="403729">
                <a:tc>
                  <a:txBody>
                    <a:bodyPr/>
                    <a:lstStyle/>
                    <a:p>
                      <a:r>
                        <a:rPr lang="en-US" dirty="0"/>
                        <a:t>Input</a:t>
                      </a:r>
                    </a:p>
                  </a:txBody>
                  <a:tcPr/>
                </a:tc>
                <a:tc>
                  <a:txBody>
                    <a:bodyPr/>
                    <a:lstStyle/>
                    <a:p>
                      <a:r>
                        <a:rPr lang="en-US" dirty="0"/>
                        <a:t>Output</a:t>
                      </a:r>
                    </a:p>
                  </a:txBody>
                  <a:tcPr/>
                </a:tc>
                <a:extLst>
                  <a:ext uri="{0D108BD9-81ED-4DB2-BD59-A6C34878D82A}">
                    <a16:rowId xmlns:a16="http://schemas.microsoft.com/office/drawing/2014/main" val="178349233"/>
                  </a:ext>
                </a:extLst>
              </a:tr>
              <a:tr h="370840">
                <a:tc>
                  <a:txBody>
                    <a:bodyPr/>
                    <a:lstStyle/>
                    <a:p>
                      <a:pPr marL="342900" indent="-342900">
                        <a:buAutoNum type="arabicPlain" startAt="4"/>
                      </a:pPr>
                      <a:r>
                        <a:rPr lang="en-US" dirty="0"/>
                        <a:t>3</a:t>
                      </a:r>
                    </a:p>
                    <a:p>
                      <a:pPr marL="0" indent="0">
                        <a:buNone/>
                      </a:pPr>
                      <a:r>
                        <a:rPr lang="en-US" dirty="0"/>
                        <a:t>2 3 4 5</a:t>
                      </a:r>
                    </a:p>
                    <a:p>
                      <a:pPr marL="0" indent="0">
                        <a:buNone/>
                      </a:pPr>
                      <a:r>
                        <a:rPr lang="en-US" dirty="0"/>
                        <a:t>1 1 3</a:t>
                      </a:r>
                    </a:p>
                    <a:p>
                      <a:pPr marL="0" indent="0">
                        <a:buNone/>
                      </a:pPr>
                      <a:r>
                        <a:rPr lang="en-US" dirty="0"/>
                        <a:t>2 2 1</a:t>
                      </a:r>
                    </a:p>
                    <a:p>
                      <a:pPr marL="0" indent="0">
                        <a:buNone/>
                      </a:pPr>
                      <a:r>
                        <a:rPr lang="en-US" dirty="0"/>
                        <a:t>1 1 3 </a:t>
                      </a:r>
                    </a:p>
                  </a:txBody>
                  <a:tcPr/>
                </a:tc>
                <a:tc>
                  <a:txBody>
                    <a:bodyPr/>
                    <a:lstStyle/>
                    <a:p>
                      <a:r>
                        <a:rPr lang="en-US" dirty="0"/>
                        <a:t>2</a:t>
                      </a:r>
                    </a:p>
                    <a:p>
                      <a:r>
                        <a:rPr lang="en-US" dirty="0"/>
                        <a:t>1</a:t>
                      </a:r>
                    </a:p>
                    <a:p>
                      <a:endParaRPr lang="en-US" dirty="0"/>
                    </a:p>
                    <a:p>
                      <a:endParaRPr lang="en-US" dirty="0"/>
                    </a:p>
                  </a:txBody>
                  <a:tcPr/>
                </a:tc>
                <a:extLst>
                  <a:ext uri="{0D108BD9-81ED-4DB2-BD59-A6C34878D82A}">
                    <a16:rowId xmlns:a16="http://schemas.microsoft.com/office/drawing/2014/main" val="1167421374"/>
                  </a:ext>
                </a:extLst>
              </a:tr>
            </a:tbl>
          </a:graphicData>
        </a:graphic>
      </p:graphicFrame>
    </p:spTree>
    <p:extLst>
      <p:ext uri="{BB962C8B-B14F-4D97-AF65-F5344CB8AC3E}">
        <p14:creationId xmlns:p14="http://schemas.microsoft.com/office/powerpoint/2010/main" val="3244372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fade">
                                      <p:cBhvr>
                                        <p:cTn id="17" dur="500"/>
                                        <p:tgtEl>
                                          <p:spTgt spid="4">
                                            <p:txEl>
                                              <p:pRg st="1" end="1"/>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4">
                                            <p:txEl>
                                              <p:pRg st="2" end="2"/>
                                            </p:txEl>
                                          </p:spTgt>
                                        </p:tgtEl>
                                        <p:attrNameLst>
                                          <p:attrName>style.visibility</p:attrName>
                                        </p:attrNameLst>
                                      </p:cBhvr>
                                      <p:to>
                                        <p:strVal val="visible"/>
                                      </p:to>
                                    </p:set>
                                    <p:animEffect transition="in" filter="fade">
                                      <p:cBhvr>
                                        <p:cTn id="20" dur="500"/>
                                        <p:tgtEl>
                                          <p:spTgt spid="4">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animEffect transition="in" filter="fade">
                                      <p:cBhvr>
                                        <p:cTn id="25" dur="500"/>
                                        <p:tgtEl>
                                          <p:spTgt spid="4">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4">
                                            <p:txEl>
                                              <p:pRg st="4" end="4"/>
                                            </p:txEl>
                                          </p:spTgt>
                                        </p:tgtEl>
                                        <p:attrNameLst>
                                          <p:attrName>style.visibility</p:attrName>
                                        </p:attrNameLst>
                                      </p:cBhvr>
                                      <p:to>
                                        <p:strVal val="visible"/>
                                      </p:to>
                                    </p:set>
                                    <p:animEffect transition="in" filter="fade">
                                      <p:cBhvr>
                                        <p:cTn id="30" dur="500"/>
                                        <p:tgtEl>
                                          <p:spTgt spid="4">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4">
                                            <p:txEl>
                                              <p:pRg st="5" end="5"/>
                                            </p:txEl>
                                          </p:spTgt>
                                        </p:tgtEl>
                                        <p:attrNameLst>
                                          <p:attrName>style.visibility</p:attrName>
                                        </p:attrNameLst>
                                      </p:cBhvr>
                                      <p:to>
                                        <p:strVal val="visible"/>
                                      </p:to>
                                    </p:set>
                                    <p:animEffect transition="in" filter="fade">
                                      <p:cBhvr>
                                        <p:cTn id="35" dur="500"/>
                                        <p:tgtEl>
                                          <p:spTgt spid="4">
                                            <p:txEl>
                                              <p:pRg st="5" end="5"/>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4">
                                            <p:txEl>
                                              <p:pRg st="7" end="7"/>
                                            </p:txEl>
                                          </p:spTgt>
                                        </p:tgtEl>
                                        <p:attrNameLst>
                                          <p:attrName>style.visibility</p:attrName>
                                        </p:attrNameLst>
                                      </p:cBhvr>
                                      <p:to>
                                        <p:strVal val="visible"/>
                                      </p:to>
                                    </p:set>
                                    <p:animEffect transition="in" filter="fade">
                                      <p:cBhvr>
                                        <p:cTn id="40" dur="500"/>
                                        <p:tgtEl>
                                          <p:spTgt spid="4">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4">
                                            <p:txEl>
                                              <p:pRg st="8" end="8"/>
                                            </p:txEl>
                                          </p:spTgt>
                                        </p:tgtEl>
                                        <p:attrNameLst>
                                          <p:attrName>style.visibility</p:attrName>
                                        </p:attrNameLst>
                                      </p:cBhvr>
                                      <p:to>
                                        <p:strVal val="visible"/>
                                      </p:to>
                                    </p:set>
                                    <p:animEffect transition="in" filter="fade">
                                      <p:cBhvr>
                                        <p:cTn id="45" dur="500"/>
                                        <p:tgtEl>
                                          <p:spTgt spid="4">
                                            <p:txEl>
                                              <p:pRg st="8" end="8"/>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4">
                                            <p:txEl>
                                              <p:pRg st="9" end="9"/>
                                            </p:txEl>
                                          </p:spTgt>
                                        </p:tgtEl>
                                        <p:attrNameLst>
                                          <p:attrName>style.visibility</p:attrName>
                                        </p:attrNameLst>
                                      </p:cBhvr>
                                      <p:to>
                                        <p:strVal val="visible"/>
                                      </p:to>
                                    </p:set>
                                    <p:animEffect transition="in" filter="fade">
                                      <p:cBhvr>
                                        <p:cTn id="50" dur="500"/>
                                        <p:tgtEl>
                                          <p:spTgt spid="4">
                                            <p:txEl>
                                              <p:pRg st="9" end="9"/>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4">
                                            <p:txEl>
                                              <p:pRg st="10" end="10"/>
                                            </p:txEl>
                                          </p:spTgt>
                                        </p:tgtEl>
                                        <p:attrNameLst>
                                          <p:attrName>style.visibility</p:attrName>
                                        </p:attrNameLst>
                                      </p:cBhvr>
                                      <p:to>
                                        <p:strVal val="visible"/>
                                      </p:to>
                                    </p:set>
                                    <p:animEffect transition="in" filter="fade">
                                      <p:cBhvr>
                                        <p:cTn id="55" dur="500"/>
                                        <p:tgtEl>
                                          <p:spTgt spid="4">
                                            <p:txEl>
                                              <p:pRg st="10" end="10"/>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6" presetClass="entr" presetSubtype="21" fill="hold" nodeType="clickEffect">
                                  <p:stCondLst>
                                    <p:cond delay="0"/>
                                  </p:stCondLst>
                                  <p:childTnLst>
                                    <p:set>
                                      <p:cBhvr>
                                        <p:cTn id="59" dur="1" fill="hold">
                                          <p:stCondLst>
                                            <p:cond delay="0"/>
                                          </p:stCondLst>
                                        </p:cTn>
                                        <p:tgtEl>
                                          <p:spTgt spid="6"/>
                                        </p:tgtEl>
                                        <p:attrNameLst>
                                          <p:attrName>style.visibility</p:attrName>
                                        </p:attrNameLst>
                                      </p:cBhvr>
                                      <p:to>
                                        <p:strVal val="visible"/>
                                      </p:to>
                                    </p:set>
                                    <p:animEffect transition="in" filter="barn(inVertical)">
                                      <p:cBhvr>
                                        <p:cTn id="60" dur="500"/>
                                        <p:tgtEl>
                                          <p:spTgt spid="6"/>
                                        </p:tgtEl>
                                      </p:cBhvr>
                                    </p:animEffect>
                                  </p:childTnLst>
                                </p:cTn>
                              </p:par>
                            </p:childTnLst>
                          </p:cTn>
                        </p:par>
                      </p:childTnLst>
                    </p:cTn>
                  </p:par>
                  <p:par>
                    <p:cTn id="61" fill="hold">
                      <p:stCondLst>
                        <p:cond delay="indefinite"/>
                      </p:stCondLst>
                      <p:childTnLst>
                        <p:par>
                          <p:cTn id="62" fill="hold">
                            <p:stCondLst>
                              <p:cond delay="0"/>
                            </p:stCondLst>
                            <p:childTnLst>
                              <p:par>
                                <p:cTn id="63" presetID="16" presetClass="entr" presetSubtype="21" fill="hold" nodeType="clickEffect">
                                  <p:stCondLst>
                                    <p:cond delay="0"/>
                                  </p:stCondLst>
                                  <p:childTnLst>
                                    <p:set>
                                      <p:cBhvr>
                                        <p:cTn id="64" dur="1" fill="hold">
                                          <p:stCondLst>
                                            <p:cond delay="0"/>
                                          </p:stCondLst>
                                        </p:cTn>
                                        <p:tgtEl>
                                          <p:spTgt spid="7"/>
                                        </p:tgtEl>
                                        <p:attrNameLst>
                                          <p:attrName>style.visibility</p:attrName>
                                        </p:attrNameLst>
                                      </p:cBhvr>
                                      <p:to>
                                        <p:strVal val="visible"/>
                                      </p:to>
                                    </p:set>
                                    <p:animEffect transition="in" filter="barn(inVertical)">
                                      <p:cBhvr>
                                        <p:cTn id="65" dur="500"/>
                                        <p:tgtEl>
                                          <p:spTgt spid="7"/>
                                        </p:tgtEl>
                                      </p:cBhvr>
                                    </p:animEffect>
                                  </p:childTnLst>
                                </p:cTn>
                              </p:par>
                            </p:childTnLst>
                          </p:cTn>
                        </p:par>
                      </p:childTnLst>
                    </p:cTn>
                  </p:par>
                  <p:par>
                    <p:cTn id="66" fill="hold">
                      <p:stCondLst>
                        <p:cond delay="indefinite"/>
                      </p:stCondLst>
                      <p:childTnLst>
                        <p:par>
                          <p:cTn id="67" fill="hold">
                            <p:stCondLst>
                              <p:cond delay="0"/>
                            </p:stCondLst>
                            <p:childTnLst>
                              <p:par>
                                <p:cTn id="68" presetID="16" presetClass="entr" presetSubtype="21" fill="hold" nodeType="clickEffect">
                                  <p:stCondLst>
                                    <p:cond delay="0"/>
                                  </p:stCondLst>
                                  <p:childTnLst>
                                    <p:set>
                                      <p:cBhvr>
                                        <p:cTn id="69" dur="1" fill="hold">
                                          <p:stCondLst>
                                            <p:cond delay="0"/>
                                          </p:stCondLst>
                                        </p:cTn>
                                        <p:tgtEl>
                                          <p:spTgt spid="8"/>
                                        </p:tgtEl>
                                        <p:attrNameLst>
                                          <p:attrName>style.visibility</p:attrName>
                                        </p:attrNameLst>
                                      </p:cBhvr>
                                      <p:to>
                                        <p:strVal val="visible"/>
                                      </p:to>
                                    </p:set>
                                    <p:animEffect transition="in" filter="barn(inVertical)">
                                      <p:cBhvr>
                                        <p:cTn id="7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783046-459C-4B12-97DB-A8645B9D75D3}"/>
              </a:ext>
            </a:extLst>
          </p:cNvPr>
          <p:cNvSpPr txBox="1"/>
          <p:nvPr/>
        </p:nvSpPr>
        <p:spPr>
          <a:xfrm>
            <a:off x="181154" y="207033"/>
            <a:ext cx="6478438"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MỘT SỐ CHỦ ĐỀ CẦN CHUẨN BỊ</a:t>
            </a:r>
          </a:p>
        </p:txBody>
      </p:sp>
      <p:sp>
        <p:nvSpPr>
          <p:cNvPr id="4" name="TextBox 3">
            <a:extLst>
              <a:ext uri="{FF2B5EF4-FFF2-40B4-BE49-F238E27FC236}">
                <a16:creationId xmlns:a16="http://schemas.microsoft.com/office/drawing/2014/main" id="{E5503BE2-98C3-4C88-8498-8153987B4FBF}"/>
              </a:ext>
            </a:extLst>
          </p:cNvPr>
          <p:cNvSpPr txBox="1"/>
          <p:nvPr/>
        </p:nvSpPr>
        <p:spPr>
          <a:xfrm>
            <a:off x="336431" y="1173193"/>
            <a:ext cx="7185804" cy="4924425"/>
          </a:xfrm>
          <a:prstGeom prst="rect">
            <a:avLst/>
          </a:prstGeom>
          <a:noFill/>
        </p:spPr>
        <p:txBody>
          <a:bodyPr wrap="square" rtlCol="0">
            <a:spAutoFit/>
          </a:bodyPr>
          <a:lstStyle/>
          <a:p>
            <a:r>
              <a:rPr lang="en-US" sz="2200" dirty="0">
                <a:latin typeface="Times New Roman" panose="02020603050405020304" pitchFamily="18" charset="0"/>
                <a:cs typeface="Times New Roman" panose="02020603050405020304" pitchFamily="18" charset="0"/>
              </a:rPr>
              <a:t>1 Bubble Sort, Selection Sort, Insertion Sort</a:t>
            </a:r>
          </a:p>
          <a:p>
            <a:r>
              <a:rPr lang="en-US" sz="2200" dirty="0">
                <a:latin typeface="Times New Roman" panose="02020603050405020304" pitchFamily="18" charset="0"/>
                <a:cs typeface="Times New Roman" panose="02020603050405020304" pitchFamily="18" charset="0"/>
              </a:rPr>
              <a:t>2 Quick Sort</a:t>
            </a:r>
          </a:p>
          <a:p>
            <a:r>
              <a:rPr lang="en-US" sz="2200" dirty="0">
                <a:latin typeface="Times New Roman" panose="02020603050405020304" pitchFamily="18" charset="0"/>
                <a:cs typeface="Times New Roman" panose="02020603050405020304" pitchFamily="18" charset="0"/>
              </a:rPr>
              <a:t>3 Merge Sort</a:t>
            </a:r>
          </a:p>
          <a:p>
            <a:r>
              <a:rPr lang="en-US" sz="2200" dirty="0">
                <a:latin typeface="Times New Roman" panose="02020603050405020304" pitchFamily="18" charset="0"/>
                <a:cs typeface="Times New Roman" panose="02020603050405020304" pitchFamily="18" charset="0"/>
              </a:rPr>
              <a:t>4 Heap Sort</a:t>
            </a:r>
          </a:p>
          <a:p>
            <a:r>
              <a:rPr lang="en-US" sz="2200" dirty="0">
                <a:latin typeface="Times New Roman" panose="02020603050405020304" pitchFamily="18" charset="0"/>
                <a:cs typeface="Times New Roman" panose="02020603050405020304" pitchFamily="18" charset="0"/>
              </a:rPr>
              <a:t>5 </a:t>
            </a:r>
            <a:r>
              <a:rPr lang="en-US" sz="2200" dirty="0" err="1">
                <a:latin typeface="Times New Roman" panose="02020603050405020304" pitchFamily="18" charset="0"/>
                <a:cs typeface="Times New Roman" panose="02020603050405020304" pitchFamily="18" charset="0"/>
              </a:rPr>
              <a:t>Cây</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khung</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nhỏ</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nhất</a:t>
            </a:r>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6 </a:t>
            </a:r>
            <a:r>
              <a:rPr lang="en-US" sz="2200" dirty="0" err="1">
                <a:latin typeface="Times New Roman" panose="02020603050405020304" pitchFamily="18" charset="0"/>
                <a:cs typeface="Times New Roman" panose="02020603050405020304" pitchFamily="18" charset="0"/>
              </a:rPr>
              <a:t>Cây</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khung</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lớn</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nhất</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trong</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đồ</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thị</a:t>
            </a:r>
            <a:r>
              <a:rPr lang="en-US" sz="2200" dirty="0">
                <a:latin typeface="Times New Roman" panose="02020603050405020304" pitchFamily="18" charset="0"/>
                <a:cs typeface="Times New Roman" panose="02020603050405020304" pitchFamily="18" charset="0"/>
              </a:rPr>
              <a:t> </a:t>
            </a:r>
          </a:p>
          <a:p>
            <a:r>
              <a:rPr lang="en-US" sz="2200" dirty="0">
                <a:latin typeface="Times New Roman" panose="02020603050405020304" pitchFamily="18" charset="0"/>
                <a:cs typeface="Times New Roman" panose="02020603050405020304" pitchFamily="18" charset="0"/>
              </a:rPr>
              <a:t>7 </a:t>
            </a:r>
            <a:r>
              <a:rPr lang="en-US" sz="2200" dirty="0" err="1">
                <a:latin typeface="Times New Roman" panose="02020603050405020304" pitchFamily="18" charset="0"/>
                <a:cs typeface="Times New Roman" panose="02020603050405020304" pitchFamily="18" charset="0"/>
              </a:rPr>
              <a:t>Cây</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Trie</a:t>
            </a:r>
            <a:r>
              <a:rPr lang="en-US" sz="2200" dirty="0">
                <a:latin typeface="Times New Roman" panose="02020603050405020304" pitchFamily="18" charset="0"/>
                <a:cs typeface="Times New Roman" panose="02020603050405020304" pitchFamily="18" charset="0"/>
              </a:rPr>
              <a:t> – </a:t>
            </a:r>
            <a:r>
              <a:rPr lang="en-US" sz="2200" dirty="0" err="1">
                <a:latin typeface="Times New Roman" panose="02020603050405020304" pitchFamily="18" charset="0"/>
                <a:cs typeface="Times New Roman" panose="02020603050405020304" pitchFamily="18" charset="0"/>
              </a:rPr>
              <a:t>Cây</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Từ</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Điển</a:t>
            </a:r>
            <a:r>
              <a:rPr lang="en-US" sz="2200" dirty="0">
                <a:latin typeface="Times New Roman" panose="02020603050405020304" pitchFamily="18" charset="0"/>
                <a:cs typeface="Times New Roman" panose="02020603050405020304" pitchFamily="18" charset="0"/>
              </a:rPr>
              <a:t> </a:t>
            </a:r>
          </a:p>
          <a:p>
            <a:r>
              <a:rPr lang="en-US" sz="2200" dirty="0">
                <a:latin typeface="Times New Roman" panose="02020603050405020304" pitchFamily="18" charset="0"/>
                <a:cs typeface="Times New Roman" panose="02020603050405020304" pitchFamily="18" charset="0"/>
              </a:rPr>
              <a:t>8 Hash Function</a:t>
            </a:r>
          </a:p>
          <a:p>
            <a:r>
              <a:rPr lang="en-US" sz="2200" dirty="0">
                <a:latin typeface="Times New Roman" panose="02020603050405020304" pitchFamily="18" charset="0"/>
                <a:cs typeface="Times New Roman" panose="02020603050405020304" pitchFamily="18" charset="0"/>
              </a:rPr>
              <a:t>9 </a:t>
            </a:r>
            <a:r>
              <a:rPr lang="en-US" sz="2200" dirty="0" err="1">
                <a:latin typeface="Times New Roman" panose="02020603050405020304" pitchFamily="18" charset="0"/>
                <a:cs typeface="Times New Roman" panose="02020603050405020304" pitchFamily="18" charset="0"/>
              </a:rPr>
              <a:t>Sàng</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Nguyên</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Tố</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và</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Các</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dạng</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bài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toán</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vận</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dụng</a:t>
            </a:r>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10 </a:t>
            </a:r>
            <a:r>
              <a:rPr lang="en-US" sz="2200" dirty="0" err="1">
                <a:latin typeface="Times New Roman" panose="02020603050405020304" pitchFamily="18" charset="0"/>
                <a:cs typeface="Times New Roman" panose="02020603050405020304" pitchFamily="18" charset="0"/>
              </a:rPr>
              <a:t>Chặt</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nhị</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phân</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và</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một</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số</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dạng</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bài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toán</a:t>
            </a:r>
            <a:r>
              <a:rPr lang="en-US" sz="2200" dirty="0">
                <a:latin typeface="Times New Roman" panose="02020603050405020304" pitchFamily="18" charset="0"/>
                <a:cs typeface="Times New Roman" panose="02020603050405020304" pitchFamily="18" charset="0"/>
              </a:rPr>
              <a:t> </a:t>
            </a:r>
          </a:p>
          <a:p>
            <a:r>
              <a:rPr lang="en-US" sz="2200" dirty="0">
                <a:latin typeface="Times New Roman" panose="02020603050405020304" pitchFamily="18" charset="0"/>
                <a:cs typeface="Times New Roman" panose="02020603050405020304" pitchFamily="18" charset="0"/>
              </a:rPr>
              <a:t>11 </a:t>
            </a:r>
            <a:r>
              <a:rPr lang="en-US" sz="2200" dirty="0" err="1">
                <a:latin typeface="Times New Roman" panose="02020603050405020304" pitchFamily="18" charset="0"/>
                <a:cs typeface="Times New Roman" panose="02020603050405020304" pitchFamily="18" charset="0"/>
              </a:rPr>
              <a:t>Trình</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bày</a:t>
            </a:r>
            <a:r>
              <a:rPr lang="en-US" sz="2200" dirty="0">
                <a:latin typeface="Times New Roman" panose="02020603050405020304" pitchFamily="18" charset="0"/>
                <a:cs typeface="Times New Roman" panose="02020603050405020304" pitchFamily="18" charset="0"/>
              </a:rPr>
              <a:t>  3 </a:t>
            </a:r>
            <a:r>
              <a:rPr lang="en-US" sz="2200" dirty="0" err="1">
                <a:latin typeface="Times New Roman" panose="02020603050405020304" pitchFamily="18" charset="0"/>
                <a:cs typeface="Times New Roman" panose="02020603050405020304" pitchFamily="18" charset="0"/>
              </a:rPr>
              <a:t>bài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tập</a:t>
            </a:r>
            <a:r>
              <a:rPr lang="en-US" sz="2200" dirty="0">
                <a:latin typeface="Times New Roman" panose="02020603050405020304" pitchFamily="18" charset="0"/>
                <a:cs typeface="Times New Roman" panose="02020603050405020304" pitchFamily="18" charset="0"/>
              </a:rPr>
              <a:t> </a:t>
            </a:r>
          </a:p>
          <a:p>
            <a:pPr marL="285750" indent="-285750">
              <a:buFontTx/>
              <a:buChar char="-"/>
            </a:pPr>
            <a:endParaRPr lang="en-US" dirty="0"/>
          </a:p>
          <a:p>
            <a:pPr marL="285750" indent="-285750">
              <a:buFontTx/>
              <a:buChar char="-"/>
            </a:pPr>
            <a:endParaRPr lang="en-US" dirty="0"/>
          </a:p>
          <a:p>
            <a:pPr marL="285750" indent="-285750">
              <a:buFontTx/>
              <a:buChar char="-"/>
            </a:pPr>
            <a:endParaRPr lang="en-US" dirty="0"/>
          </a:p>
          <a:p>
            <a:pPr marL="285750" indent="-285750">
              <a:buFontTx/>
              <a:buChar char="-"/>
            </a:pPr>
            <a:endParaRPr lang="en-US" dirty="0"/>
          </a:p>
        </p:txBody>
      </p:sp>
      <p:sp>
        <p:nvSpPr>
          <p:cNvPr id="5" name="TextBox 4">
            <a:extLst>
              <a:ext uri="{FF2B5EF4-FFF2-40B4-BE49-F238E27FC236}">
                <a16:creationId xmlns:a16="http://schemas.microsoft.com/office/drawing/2014/main" id="{CC5FD9B8-EE7D-4FA7-BD39-4FAA712D3CFB}"/>
              </a:ext>
            </a:extLst>
          </p:cNvPr>
          <p:cNvSpPr txBox="1"/>
          <p:nvPr/>
        </p:nvSpPr>
        <p:spPr>
          <a:xfrm flipH="1">
            <a:off x="6383547" y="1173193"/>
            <a:ext cx="5472022" cy="3014287"/>
          </a:xfrm>
          <a:prstGeom prst="rect">
            <a:avLst/>
          </a:prstGeom>
          <a:noFill/>
        </p:spPr>
        <p:txBody>
          <a:bodyPr wrap="square" rtlCol="0">
            <a:spAutoFit/>
          </a:bodyPr>
          <a:lstStyle/>
          <a:p>
            <a:pPr marL="0" marR="0">
              <a:lnSpc>
                <a:spcPct val="107000"/>
              </a:lnSpc>
              <a:spcBef>
                <a:spcPts val="0"/>
              </a:spcBef>
              <a:spcAft>
                <a:spcPts val="800"/>
              </a:spcAft>
            </a:pP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200" b="1" dirty="0">
                <a:effectLst/>
                <a:latin typeface="Times New Roman" panose="02020603050405020304" pitchFamily="18" charset="0"/>
                <a:ea typeface="Calibri" panose="020F0502020204030204" pitchFamily="34" charset="0"/>
                <a:cs typeface="Times New Roman" panose="02020603050405020304" pitchFamily="18" charset="0"/>
              </a:rPr>
              <a:t>OPTIONAL</a:t>
            </a:r>
          </a:p>
          <a:p>
            <a:pPr marL="0" marR="0">
              <a:lnSpc>
                <a:spcPct val="107000"/>
              </a:lnSpc>
              <a:spcBef>
                <a:spcPts val="0"/>
              </a:spcBef>
              <a:spcAft>
                <a:spcPts val="800"/>
              </a:spcAft>
            </a:pPr>
            <a:r>
              <a:rPr lang="en-US" sz="2200" b="1" dirty="0">
                <a:effectLst/>
                <a:latin typeface="Times New Roman" panose="02020603050405020304" pitchFamily="18" charset="0"/>
                <a:ea typeface="Calibri" panose="020F0502020204030204" pitchFamily="34" charset="0"/>
                <a:cs typeface="Times New Roman" panose="02020603050405020304" pitchFamily="18" charset="0"/>
              </a:rPr>
              <a:t>Question : Given two positive integers a and b. Write code to count how many pairs (x, y) in [a, b] whose sum is divisible by 7</a:t>
            </a:r>
          </a:p>
          <a:p>
            <a:pPr marL="0" marR="0">
              <a:lnSpc>
                <a:spcPct val="107000"/>
              </a:lnSpc>
              <a:spcBef>
                <a:spcPts val="0"/>
              </a:spcBef>
              <a:spcAft>
                <a:spcPts val="800"/>
              </a:spcAft>
            </a:pP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  Sub-tests 1: a &lt; =b &lt;= 1e3 (10% Score)</a:t>
            </a:r>
          </a:p>
          <a:p>
            <a:pPr marL="0" marR="0">
              <a:lnSpc>
                <a:spcPct val="107000"/>
              </a:lnSpc>
              <a:spcBef>
                <a:spcPts val="0"/>
              </a:spcBef>
              <a:spcAft>
                <a:spcPts val="800"/>
              </a:spcAft>
            </a:pP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  Sub-tests 2: a &lt;=b &lt;= 1e 6 (30% Score )</a:t>
            </a:r>
          </a:p>
          <a:p>
            <a:pPr marL="0" marR="0">
              <a:lnSpc>
                <a:spcPct val="107000"/>
              </a:lnSpc>
              <a:spcBef>
                <a:spcPts val="0"/>
              </a:spcBef>
              <a:spcAft>
                <a:spcPts val="800"/>
              </a:spcAft>
            </a:pP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  Sub-tests 3: a&lt;=b &lt;= 1e18 (60% Score )</a:t>
            </a:r>
          </a:p>
        </p:txBody>
      </p:sp>
    </p:spTree>
    <p:extLst>
      <p:ext uri="{BB962C8B-B14F-4D97-AF65-F5344CB8AC3E}">
        <p14:creationId xmlns:p14="http://schemas.microsoft.com/office/powerpoint/2010/main" val="2859165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randombar(horizontal)">
                                      <p:cBhvr>
                                        <p:cTn id="7" dur="500"/>
                                        <p:tgtEl>
                                          <p:spTgt spid="4">
                                            <p:txEl>
                                              <p:pRg st="0" end="0"/>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randombar(horizontal)">
                                      <p:cBhvr>
                                        <p:cTn id="10" dur="500"/>
                                        <p:tgtEl>
                                          <p:spTgt spid="4">
                                            <p:txEl>
                                              <p:pRg st="1" end="1"/>
                                            </p:txEl>
                                          </p:spTgt>
                                        </p:tgtEl>
                                      </p:cBhvr>
                                    </p:animEffect>
                                  </p:childTnLst>
                                </p:cTn>
                              </p:par>
                              <p:par>
                                <p:cTn id="11" presetID="14" presetClass="entr" presetSubtype="1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randombar(horizontal)">
                                      <p:cBhvr>
                                        <p:cTn id="13" dur="500"/>
                                        <p:tgtEl>
                                          <p:spTgt spid="4">
                                            <p:txEl>
                                              <p:pRg st="2" end="2"/>
                                            </p:txEl>
                                          </p:spTgt>
                                        </p:tgtEl>
                                      </p:cBhvr>
                                    </p:animEffect>
                                  </p:childTnLst>
                                </p:cTn>
                              </p:par>
                              <p:par>
                                <p:cTn id="14" presetID="14" presetClass="entr" presetSubtype="10" fill="hold"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randombar(horizontal)">
                                      <p:cBhvr>
                                        <p:cTn id="16" dur="500"/>
                                        <p:tgtEl>
                                          <p:spTgt spid="4">
                                            <p:txEl>
                                              <p:pRg st="3" end="3"/>
                                            </p:txEl>
                                          </p:spTgt>
                                        </p:tgtEl>
                                      </p:cBhvr>
                                    </p:animEffect>
                                  </p:childTnLst>
                                </p:cTn>
                              </p:par>
                              <p:par>
                                <p:cTn id="17" presetID="14" presetClass="entr" presetSubtype="10" fill="hold"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randombar(horizontal)">
                                      <p:cBhvr>
                                        <p:cTn id="19" dur="500"/>
                                        <p:tgtEl>
                                          <p:spTgt spid="4">
                                            <p:txEl>
                                              <p:pRg st="4" end="4"/>
                                            </p:txEl>
                                          </p:spTgt>
                                        </p:tgtEl>
                                      </p:cBhvr>
                                    </p:animEffect>
                                  </p:childTnLst>
                                </p:cTn>
                              </p:par>
                              <p:par>
                                <p:cTn id="20" presetID="14" presetClass="entr" presetSubtype="10" fill="hold" nodeType="withEffect">
                                  <p:stCondLst>
                                    <p:cond delay="0"/>
                                  </p:stCondLst>
                                  <p:childTnLst>
                                    <p:set>
                                      <p:cBhvr>
                                        <p:cTn id="21" dur="1" fill="hold">
                                          <p:stCondLst>
                                            <p:cond delay="0"/>
                                          </p:stCondLst>
                                        </p:cTn>
                                        <p:tgtEl>
                                          <p:spTgt spid="4">
                                            <p:txEl>
                                              <p:pRg st="5" end="5"/>
                                            </p:txEl>
                                          </p:spTgt>
                                        </p:tgtEl>
                                        <p:attrNameLst>
                                          <p:attrName>style.visibility</p:attrName>
                                        </p:attrNameLst>
                                      </p:cBhvr>
                                      <p:to>
                                        <p:strVal val="visible"/>
                                      </p:to>
                                    </p:set>
                                    <p:animEffect transition="in" filter="randombar(horizontal)">
                                      <p:cBhvr>
                                        <p:cTn id="22" dur="500"/>
                                        <p:tgtEl>
                                          <p:spTgt spid="4">
                                            <p:txEl>
                                              <p:pRg st="5" end="5"/>
                                            </p:txEl>
                                          </p:spTgt>
                                        </p:tgtEl>
                                      </p:cBhvr>
                                    </p:animEffect>
                                  </p:childTnLst>
                                </p:cTn>
                              </p:par>
                              <p:par>
                                <p:cTn id="23" presetID="14" presetClass="entr" presetSubtype="10" fill="hold" nodeType="with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animEffect transition="in" filter="randombar(horizontal)">
                                      <p:cBhvr>
                                        <p:cTn id="25" dur="500"/>
                                        <p:tgtEl>
                                          <p:spTgt spid="4">
                                            <p:txEl>
                                              <p:pRg st="6" end="6"/>
                                            </p:txEl>
                                          </p:spTgt>
                                        </p:tgtEl>
                                      </p:cBhvr>
                                    </p:animEffect>
                                  </p:childTnLst>
                                </p:cTn>
                              </p:par>
                              <p:par>
                                <p:cTn id="26" presetID="14" presetClass="entr" presetSubtype="10" fill="hold" nodeType="withEffect">
                                  <p:stCondLst>
                                    <p:cond delay="0"/>
                                  </p:stCondLst>
                                  <p:childTnLst>
                                    <p:set>
                                      <p:cBhvr>
                                        <p:cTn id="27" dur="1" fill="hold">
                                          <p:stCondLst>
                                            <p:cond delay="0"/>
                                          </p:stCondLst>
                                        </p:cTn>
                                        <p:tgtEl>
                                          <p:spTgt spid="4">
                                            <p:txEl>
                                              <p:pRg st="7" end="7"/>
                                            </p:txEl>
                                          </p:spTgt>
                                        </p:tgtEl>
                                        <p:attrNameLst>
                                          <p:attrName>style.visibility</p:attrName>
                                        </p:attrNameLst>
                                      </p:cBhvr>
                                      <p:to>
                                        <p:strVal val="visible"/>
                                      </p:to>
                                    </p:set>
                                    <p:animEffect transition="in" filter="randombar(horizontal)">
                                      <p:cBhvr>
                                        <p:cTn id="28" dur="500"/>
                                        <p:tgtEl>
                                          <p:spTgt spid="4">
                                            <p:txEl>
                                              <p:pRg st="7" end="7"/>
                                            </p:txEl>
                                          </p:spTgt>
                                        </p:tgtEl>
                                      </p:cBhvr>
                                    </p:animEffect>
                                  </p:childTnLst>
                                </p:cTn>
                              </p:par>
                              <p:par>
                                <p:cTn id="29" presetID="14" presetClass="entr" presetSubtype="10" fill="hold" nodeType="with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animEffect transition="in" filter="randombar(horizontal)">
                                      <p:cBhvr>
                                        <p:cTn id="31" dur="500"/>
                                        <p:tgtEl>
                                          <p:spTgt spid="4">
                                            <p:txEl>
                                              <p:pRg st="8" end="8"/>
                                            </p:txEl>
                                          </p:spTgt>
                                        </p:tgtEl>
                                      </p:cBhvr>
                                    </p:animEffect>
                                  </p:childTnLst>
                                </p:cTn>
                              </p:par>
                              <p:par>
                                <p:cTn id="32" presetID="14" presetClass="entr" presetSubtype="10" fill="hold" nodeType="withEffect">
                                  <p:stCondLst>
                                    <p:cond delay="0"/>
                                  </p:stCondLst>
                                  <p:childTnLst>
                                    <p:set>
                                      <p:cBhvr>
                                        <p:cTn id="33" dur="1" fill="hold">
                                          <p:stCondLst>
                                            <p:cond delay="0"/>
                                          </p:stCondLst>
                                        </p:cTn>
                                        <p:tgtEl>
                                          <p:spTgt spid="4">
                                            <p:txEl>
                                              <p:pRg st="9" end="9"/>
                                            </p:txEl>
                                          </p:spTgt>
                                        </p:tgtEl>
                                        <p:attrNameLst>
                                          <p:attrName>style.visibility</p:attrName>
                                        </p:attrNameLst>
                                      </p:cBhvr>
                                      <p:to>
                                        <p:strVal val="visible"/>
                                      </p:to>
                                    </p:set>
                                    <p:animEffect transition="in" filter="randombar(horizontal)">
                                      <p:cBhvr>
                                        <p:cTn id="34" dur="500"/>
                                        <p:tgtEl>
                                          <p:spTgt spid="4">
                                            <p:txEl>
                                              <p:pRg st="9" end="9"/>
                                            </p:txEl>
                                          </p:spTgt>
                                        </p:tgtEl>
                                      </p:cBhvr>
                                    </p:animEffect>
                                  </p:childTnLst>
                                </p:cTn>
                              </p:par>
                              <p:par>
                                <p:cTn id="35" presetID="14" presetClass="entr" presetSubtype="10" fill="hold" nodeType="withEffect">
                                  <p:stCondLst>
                                    <p:cond delay="0"/>
                                  </p:stCondLst>
                                  <p:childTnLst>
                                    <p:set>
                                      <p:cBhvr>
                                        <p:cTn id="36" dur="1" fill="hold">
                                          <p:stCondLst>
                                            <p:cond delay="0"/>
                                          </p:stCondLst>
                                        </p:cTn>
                                        <p:tgtEl>
                                          <p:spTgt spid="4">
                                            <p:txEl>
                                              <p:pRg st="10" end="10"/>
                                            </p:txEl>
                                          </p:spTgt>
                                        </p:tgtEl>
                                        <p:attrNameLst>
                                          <p:attrName>style.visibility</p:attrName>
                                        </p:attrNameLst>
                                      </p:cBhvr>
                                      <p:to>
                                        <p:strVal val="visible"/>
                                      </p:to>
                                    </p:set>
                                    <p:animEffect transition="in" filter="randombar(horizontal)">
                                      <p:cBhvr>
                                        <p:cTn id="37" dur="500"/>
                                        <p:tgtEl>
                                          <p:spTgt spid="4">
                                            <p:txEl>
                                              <p:pRg st="10" end="1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
                                            <p:txEl>
                                              <p:pRg st="0" end="0"/>
                                            </p:txEl>
                                          </p:spTgt>
                                        </p:tgtEl>
                                        <p:attrNameLst>
                                          <p:attrName>style.visibility</p:attrName>
                                        </p:attrNameLst>
                                      </p:cBhvr>
                                      <p:to>
                                        <p:strVal val="visible"/>
                                      </p:to>
                                    </p:set>
                                    <p:animEffect transition="in" filter="fade">
                                      <p:cBhvr>
                                        <p:cTn id="42" dur="500"/>
                                        <p:tgtEl>
                                          <p:spTgt spid="5">
                                            <p:txEl>
                                              <p:pRg st="0" end="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5">
                                            <p:txEl>
                                              <p:pRg st="1" end="1"/>
                                            </p:txEl>
                                          </p:spTgt>
                                        </p:tgtEl>
                                        <p:attrNameLst>
                                          <p:attrName>style.visibility</p:attrName>
                                        </p:attrNameLst>
                                      </p:cBhvr>
                                      <p:to>
                                        <p:strVal val="visible"/>
                                      </p:to>
                                    </p:set>
                                    <p:animEffect transition="in" filter="fade">
                                      <p:cBhvr>
                                        <p:cTn id="47" dur="500"/>
                                        <p:tgtEl>
                                          <p:spTgt spid="5">
                                            <p:txEl>
                                              <p:pRg st="1" end="1"/>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5">
                                            <p:txEl>
                                              <p:pRg st="2" end="2"/>
                                            </p:txEl>
                                          </p:spTgt>
                                        </p:tgtEl>
                                        <p:attrNameLst>
                                          <p:attrName>style.visibility</p:attrName>
                                        </p:attrNameLst>
                                      </p:cBhvr>
                                      <p:to>
                                        <p:strVal val="visible"/>
                                      </p:to>
                                    </p:set>
                                    <p:animEffect transition="in" filter="fade">
                                      <p:cBhvr>
                                        <p:cTn id="52" dur="500"/>
                                        <p:tgtEl>
                                          <p:spTgt spid="5">
                                            <p:txEl>
                                              <p:pRg st="2" end="2"/>
                                            </p:txEl>
                                          </p:spTgt>
                                        </p:tgtEl>
                                      </p:cBhvr>
                                    </p:animEffect>
                                  </p:childTnLst>
                                </p:cTn>
                              </p:par>
                              <p:par>
                                <p:cTn id="53" presetID="10" presetClass="entr" presetSubtype="0" fill="hold" nodeType="withEffect">
                                  <p:stCondLst>
                                    <p:cond delay="0"/>
                                  </p:stCondLst>
                                  <p:childTnLst>
                                    <p:set>
                                      <p:cBhvr>
                                        <p:cTn id="54" dur="1" fill="hold">
                                          <p:stCondLst>
                                            <p:cond delay="0"/>
                                          </p:stCondLst>
                                        </p:cTn>
                                        <p:tgtEl>
                                          <p:spTgt spid="5">
                                            <p:txEl>
                                              <p:pRg st="3" end="3"/>
                                            </p:txEl>
                                          </p:spTgt>
                                        </p:tgtEl>
                                        <p:attrNameLst>
                                          <p:attrName>style.visibility</p:attrName>
                                        </p:attrNameLst>
                                      </p:cBhvr>
                                      <p:to>
                                        <p:strVal val="visible"/>
                                      </p:to>
                                    </p:set>
                                    <p:animEffect transition="in" filter="fade">
                                      <p:cBhvr>
                                        <p:cTn id="55" dur="500"/>
                                        <p:tgtEl>
                                          <p:spTgt spid="5">
                                            <p:txEl>
                                              <p:pRg st="3" end="3"/>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5">
                                            <p:txEl>
                                              <p:pRg st="4" end="4"/>
                                            </p:txEl>
                                          </p:spTgt>
                                        </p:tgtEl>
                                        <p:attrNameLst>
                                          <p:attrName>style.visibility</p:attrName>
                                        </p:attrNameLst>
                                      </p:cBhvr>
                                      <p:to>
                                        <p:strVal val="visible"/>
                                      </p:to>
                                    </p:set>
                                    <p:animEffect transition="in" filter="fade">
                                      <p:cBhvr>
                                        <p:cTn id="58"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F6373B-1D12-4D88-A669-6B102F30DCA2}"/>
              </a:ext>
            </a:extLst>
          </p:cNvPr>
          <p:cNvSpPr txBox="1"/>
          <p:nvPr/>
        </p:nvSpPr>
        <p:spPr>
          <a:xfrm>
            <a:off x="163902" y="8626"/>
            <a:ext cx="6305909"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ĐỒ THỊ - GRAPH</a:t>
            </a:r>
          </a:p>
        </p:txBody>
      </p:sp>
      <p:sp>
        <p:nvSpPr>
          <p:cNvPr id="3" name="TextBox 2">
            <a:extLst>
              <a:ext uri="{FF2B5EF4-FFF2-40B4-BE49-F238E27FC236}">
                <a16:creationId xmlns:a16="http://schemas.microsoft.com/office/drawing/2014/main" id="{DD5C7FF0-1831-44D0-8F04-FCAA009D864F}"/>
              </a:ext>
            </a:extLst>
          </p:cNvPr>
          <p:cNvSpPr txBox="1"/>
          <p:nvPr/>
        </p:nvSpPr>
        <p:spPr>
          <a:xfrm>
            <a:off x="258793" y="715992"/>
            <a:ext cx="8971472" cy="1785104"/>
          </a:xfrm>
          <a:prstGeom prst="rect">
            <a:avLst/>
          </a:prstGeom>
          <a:noFill/>
        </p:spPr>
        <p:txBody>
          <a:bodyPr wrap="square" rtlCol="0">
            <a:spAutoFit/>
          </a:bodyPr>
          <a:lstStyle/>
          <a:p>
            <a:r>
              <a:rPr lang="vi-VN" sz="2200" b="1" i="0" dirty="0">
                <a:solidFill>
                  <a:srgbClr val="273239"/>
                </a:solidFill>
                <a:effectLst/>
                <a:latin typeface="+mj-lt"/>
              </a:rPr>
              <a:t>Đồ thị </a:t>
            </a:r>
            <a:r>
              <a:rPr lang="vi-VN" sz="2200" b="0" i="0" dirty="0">
                <a:solidFill>
                  <a:srgbClr val="273239"/>
                </a:solidFill>
                <a:effectLst/>
                <a:latin typeface="+mj-lt"/>
              </a:rPr>
              <a:t>là một cấu trúc dữ liệu phi tuyến tính bao gồm các nút và các cạnh. Các nút đôi khi còn được gọi là các đỉnh và các cạnh là các đường hoặc cung nối hai nút bất kỳ trong đồ thị.</a:t>
            </a:r>
            <a:endParaRPr lang="en-US" sz="2200" b="0" i="0" dirty="0">
              <a:solidFill>
                <a:srgbClr val="273239"/>
              </a:solidFill>
              <a:effectLst/>
              <a:latin typeface="+mj-lt"/>
            </a:endParaRPr>
          </a:p>
          <a:p>
            <a:r>
              <a:rPr lang="en-US" sz="2200" dirty="0" err="1">
                <a:latin typeface="+mj-lt"/>
              </a:rPr>
              <a:t>Một</a:t>
            </a:r>
            <a:r>
              <a:rPr lang="en-US" sz="2200" dirty="0">
                <a:latin typeface="+mj-lt"/>
              </a:rPr>
              <a:t> </a:t>
            </a:r>
            <a:r>
              <a:rPr lang="en-US" sz="2200" dirty="0" err="1">
                <a:latin typeface="+mj-lt"/>
              </a:rPr>
              <a:t>đồ</a:t>
            </a:r>
            <a:r>
              <a:rPr lang="en-US" sz="2200" dirty="0">
                <a:latin typeface="+mj-lt"/>
              </a:rPr>
              <a:t> </a:t>
            </a:r>
            <a:r>
              <a:rPr lang="en-US" sz="2200" dirty="0" err="1">
                <a:latin typeface="+mj-lt"/>
              </a:rPr>
              <a:t>thị</a:t>
            </a:r>
            <a:r>
              <a:rPr lang="en-US" sz="2200" dirty="0">
                <a:latin typeface="+mj-lt"/>
              </a:rPr>
              <a:t> bao </a:t>
            </a:r>
            <a:r>
              <a:rPr lang="en-US" sz="2200" dirty="0" err="1">
                <a:latin typeface="+mj-lt"/>
              </a:rPr>
              <a:t>gồm</a:t>
            </a:r>
            <a:r>
              <a:rPr lang="en-US" sz="2200" dirty="0">
                <a:latin typeface="+mj-lt"/>
              </a:rPr>
              <a:t> </a:t>
            </a:r>
            <a:r>
              <a:rPr lang="en-US" sz="2200" dirty="0" err="1">
                <a:latin typeface="+mj-lt"/>
              </a:rPr>
              <a:t>một</a:t>
            </a:r>
            <a:r>
              <a:rPr lang="en-US" sz="2200" dirty="0">
                <a:latin typeface="+mj-lt"/>
              </a:rPr>
              <a:t> </a:t>
            </a:r>
            <a:r>
              <a:rPr lang="en-US" sz="2200" dirty="0" err="1">
                <a:latin typeface="+mj-lt"/>
              </a:rPr>
              <a:t>tập</a:t>
            </a:r>
            <a:r>
              <a:rPr lang="en-US" sz="2200" dirty="0">
                <a:latin typeface="+mj-lt"/>
              </a:rPr>
              <a:t> </a:t>
            </a:r>
            <a:r>
              <a:rPr lang="en-US" sz="2200" dirty="0" err="1">
                <a:latin typeface="+mj-lt"/>
              </a:rPr>
              <a:t>hợp</a:t>
            </a:r>
            <a:r>
              <a:rPr lang="en-US" sz="2200" dirty="0">
                <a:latin typeface="+mj-lt"/>
              </a:rPr>
              <a:t> </a:t>
            </a:r>
            <a:r>
              <a:rPr lang="en-US" sz="2200" dirty="0" err="1">
                <a:latin typeface="+mj-lt"/>
              </a:rPr>
              <a:t>hữu</a:t>
            </a:r>
            <a:r>
              <a:rPr lang="en-US" sz="2200" dirty="0">
                <a:latin typeface="+mj-lt"/>
              </a:rPr>
              <a:t> </a:t>
            </a:r>
            <a:r>
              <a:rPr lang="en-US" sz="2200" dirty="0" err="1">
                <a:latin typeface="+mj-lt"/>
              </a:rPr>
              <a:t>hạn</a:t>
            </a:r>
            <a:r>
              <a:rPr lang="en-US" sz="2200" dirty="0">
                <a:latin typeface="+mj-lt"/>
              </a:rPr>
              <a:t> </a:t>
            </a:r>
            <a:r>
              <a:rPr lang="en-US" sz="2200" dirty="0" err="1">
                <a:latin typeface="+mj-lt"/>
              </a:rPr>
              <a:t>các</a:t>
            </a:r>
            <a:r>
              <a:rPr lang="en-US" sz="2200" dirty="0">
                <a:latin typeface="+mj-lt"/>
              </a:rPr>
              <a:t> </a:t>
            </a:r>
            <a:r>
              <a:rPr lang="en-US" sz="2200" dirty="0" err="1">
                <a:latin typeface="+mj-lt"/>
              </a:rPr>
              <a:t>đỉnh</a:t>
            </a:r>
            <a:r>
              <a:rPr lang="en-US" sz="2200" dirty="0">
                <a:latin typeface="+mj-lt"/>
              </a:rPr>
              <a:t> (</a:t>
            </a:r>
            <a:r>
              <a:rPr lang="en-US" sz="2200" dirty="0" err="1">
                <a:latin typeface="+mj-lt"/>
              </a:rPr>
              <a:t>hoặc</a:t>
            </a:r>
            <a:r>
              <a:rPr lang="en-US" sz="2200" dirty="0">
                <a:latin typeface="+mj-lt"/>
              </a:rPr>
              <a:t> </a:t>
            </a:r>
            <a:r>
              <a:rPr lang="en-US" sz="2200" dirty="0" err="1">
                <a:latin typeface="+mj-lt"/>
              </a:rPr>
              <a:t>nút</a:t>
            </a:r>
            <a:r>
              <a:rPr lang="en-US" sz="2200" dirty="0">
                <a:latin typeface="+mj-lt"/>
              </a:rPr>
              <a:t>) </a:t>
            </a:r>
            <a:r>
              <a:rPr lang="en-US" sz="2200" dirty="0" err="1">
                <a:latin typeface="+mj-lt"/>
              </a:rPr>
              <a:t>và</a:t>
            </a:r>
            <a:r>
              <a:rPr lang="en-US" sz="2200" dirty="0">
                <a:latin typeface="+mj-lt"/>
              </a:rPr>
              <a:t> </a:t>
            </a:r>
            <a:r>
              <a:rPr lang="en-US" sz="2200" dirty="0" err="1">
                <a:latin typeface="+mj-lt"/>
              </a:rPr>
              <a:t>tập</a:t>
            </a:r>
            <a:r>
              <a:rPr lang="en-US" sz="2200" dirty="0">
                <a:latin typeface="+mj-lt"/>
              </a:rPr>
              <a:t> </a:t>
            </a:r>
            <a:r>
              <a:rPr lang="en-US" sz="2200" dirty="0" err="1">
                <a:latin typeface="+mj-lt"/>
              </a:rPr>
              <a:t>hợp</a:t>
            </a:r>
            <a:r>
              <a:rPr lang="en-US" sz="2200" dirty="0">
                <a:latin typeface="+mj-lt"/>
              </a:rPr>
              <a:t> </a:t>
            </a:r>
            <a:r>
              <a:rPr lang="en-US" sz="2200" dirty="0" err="1">
                <a:latin typeface="+mj-lt"/>
              </a:rPr>
              <a:t>các</a:t>
            </a:r>
            <a:r>
              <a:rPr lang="en-US" sz="2200" dirty="0">
                <a:latin typeface="+mj-lt"/>
              </a:rPr>
              <a:t> </a:t>
            </a:r>
            <a:r>
              <a:rPr lang="en-US" sz="2200" dirty="0" err="1">
                <a:latin typeface="+mj-lt"/>
              </a:rPr>
              <a:t>cạnh</a:t>
            </a:r>
            <a:r>
              <a:rPr lang="en-US" sz="2200" dirty="0">
                <a:latin typeface="+mj-lt"/>
              </a:rPr>
              <a:t> </a:t>
            </a:r>
            <a:r>
              <a:rPr lang="en-US" sz="2200" dirty="0" err="1">
                <a:latin typeface="+mj-lt"/>
              </a:rPr>
              <a:t>nối</a:t>
            </a:r>
            <a:r>
              <a:rPr lang="en-US" sz="2200" dirty="0">
                <a:latin typeface="+mj-lt"/>
              </a:rPr>
              <a:t> </a:t>
            </a:r>
            <a:r>
              <a:rPr lang="en-US" sz="2200" dirty="0" err="1">
                <a:latin typeface="+mj-lt"/>
              </a:rPr>
              <a:t>một</a:t>
            </a:r>
            <a:r>
              <a:rPr lang="en-US" sz="2200" dirty="0">
                <a:latin typeface="+mj-lt"/>
              </a:rPr>
              <a:t> </a:t>
            </a:r>
            <a:r>
              <a:rPr lang="en-US" sz="2200" dirty="0" err="1">
                <a:latin typeface="+mj-lt"/>
              </a:rPr>
              <a:t>cặp</a:t>
            </a:r>
            <a:r>
              <a:rPr lang="en-US" sz="2200" dirty="0">
                <a:latin typeface="+mj-lt"/>
              </a:rPr>
              <a:t> </a:t>
            </a:r>
            <a:r>
              <a:rPr lang="en-US" sz="2200" dirty="0" err="1">
                <a:latin typeface="+mj-lt"/>
              </a:rPr>
              <a:t>nút</a:t>
            </a:r>
            <a:r>
              <a:rPr lang="en-US" sz="2200" dirty="0">
                <a:latin typeface="+mj-lt"/>
              </a:rPr>
              <a:t>.</a:t>
            </a:r>
          </a:p>
        </p:txBody>
      </p:sp>
      <p:pic>
        <p:nvPicPr>
          <p:cNvPr id="5" name="Picture 4">
            <a:extLst>
              <a:ext uri="{FF2B5EF4-FFF2-40B4-BE49-F238E27FC236}">
                <a16:creationId xmlns:a16="http://schemas.microsoft.com/office/drawing/2014/main" id="{C958EF46-53BE-4DD3-9E86-0127FBCB1FEF}"/>
              </a:ext>
            </a:extLst>
          </p:cNvPr>
          <p:cNvPicPr>
            <a:picLocks noChangeAspect="1"/>
          </p:cNvPicPr>
          <p:nvPr/>
        </p:nvPicPr>
        <p:blipFill>
          <a:blip r:embed="rId2"/>
          <a:stretch>
            <a:fillRect/>
          </a:stretch>
        </p:blipFill>
        <p:spPr>
          <a:xfrm>
            <a:off x="258793" y="2685243"/>
            <a:ext cx="6475382" cy="3039282"/>
          </a:xfrm>
          <a:prstGeom prst="rect">
            <a:avLst/>
          </a:prstGeom>
        </p:spPr>
      </p:pic>
      <p:sp>
        <p:nvSpPr>
          <p:cNvPr id="6" name="TextBox 5">
            <a:extLst>
              <a:ext uri="{FF2B5EF4-FFF2-40B4-BE49-F238E27FC236}">
                <a16:creationId xmlns:a16="http://schemas.microsoft.com/office/drawing/2014/main" id="{42EBF03C-E135-445F-9670-0AEE1B22EA40}"/>
              </a:ext>
            </a:extLst>
          </p:cNvPr>
          <p:cNvSpPr txBox="1"/>
          <p:nvPr/>
        </p:nvSpPr>
        <p:spPr>
          <a:xfrm flipH="1">
            <a:off x="7159925" y="3697634"/>
            <a:ext cx="4356339" cy="646331"/>
          </a:xfrm>
          <a:prstGeom prst="rect">
            <a:avLst/>
          </a:prstGeom>
          <a:noFill/>
        </p:spPr>
        <p:txBody>
          <a:bodyPr wrap="square" rtlCol="0">
            <a:spAutoFit/>
          </a:bodyPr>
          <a:lstStyle/>
          <a:p>
            <a:r>
              <a:rPr lang="en-US" b="0" i="0" dirty="0" err="1">
                <a:solidFill>
                  <a:srgbClr val="273239"/>
                </a:solidFill>
                <a:effectLst/>
                <a:latin typeface="Times New Roman" panose="02020603050405020304" pitchFamily="18" charset="0"/>
                <a:cs typeface="Times New Roman" panose="02020603050405020304" pitchFamily="18" charset="0"/>
              </a:rPr>
              <a:t>Trong</a:t>
            </a:r>
            <a:r>
              <a:rPr lang="en-US" b="0" i="0" dirty="0">
                <a:solidFill>
                  <a:srgbClr val="273239"/>
                </a:solidFill>
                <a:effectLst/>
                <a:latin typeface="Times New Roman" panose="02020603050405020304" pitchFamily="18" charset="0"/>
                <a:cs typeface="Times New Roman" panose="02020603050405020304" pitchFamily="18" charset="0"/>
              </a:rPr>
              <a:t> </a:t>
            </a:r>
            <a:r>
              <a:rPr lang="en-US" b="0" i="0" dirty="0" err="1">
                <a:solidFill>
                  <a:srgbClr val="273239"/>
                </a:solidFill>
                <a:effectLst/>
                <a:latin typeface="Times New Roman" panose="02020603050405020304" pitchFamily="18" charset="0"/>
                <a:cs typeface="Times New Roman" panose="02020603050405020304" pitchFamily="18" charset="0"/>
              </a:rPr>
              <a:t>đồ</a:t>
            </a:r>
            <a:r>
              <a:rPr lang="en-US" b="0" i="0" dirty="0">
                <a:solidFill>
                  <a:srgbClr val="273239"/>
                </a:solidFill>
                <a:effectLst/>
                <a:latin typeface="Times New Roman" panose="02020603050405020304" pitchFamily="18" charset="0"/>
                <a:cs typeface="Times New Roman" panose="02020603050405020304" pitchFamily="18" charset="0"/>
              </a:rPr>
              <a:t> </a:t>
            </a:r>
            <a:r>
              <a:rPr lang="en-US" b="0" i="0" dirty="0" err="1">
                <a:solidFill>
                  <a:srgbClr val="273239"/>
                </a:solidFill>
                <a:effectLst/>
                <a:latin typeface="Times New Roman" panose="02020603050405020304" pitchFamily="18" charset="0"/>
                <a:cs typeface="Times New Roman" panose="02020603050405020304" pitchFamily="18" charset="0"/>
              </a:rPr>
              <a:t>thị</a:t>
            </a:r>
            <a:r>
              <a:rPr lang="en-US" b="0" i="0" dirty="0">
                <a:solidFill>
                  <a:srgbClr val="273239"/>
                </a:solidFill>
                <a:effectLst/>
                <a:latin typeface="Times New Roman" panose="02020603050405020304" pitchFamily="18" charset="0"/>
                <a:cs typeface="Times New Roman" panose="02020603050405020304" pitchFamily="18" charset="0"/>
              </a:rPr>
              <a:t> , </a:t>
            </a:r>
            <a:r>
              <a:rPr lang="en-US" b="0" i="0" dirty="0" err="1">
                <a:solidFill>
                  <a:srgbClr val="273239"/>
                </a:solidFill>
                <a:effectLst/>
                <a:latin typeface="Times New Roman" panose="02020603050405020304" pitchFamily="18" charset="0"/>
                <a:cs typeface="Times New Roman" panose="02020603050405020304" pitchFamily="18" charset="0"/>
              </a:rPr>
              <a:t>tập</a:t>
            </a:r>
            <a:r>
              <a:rPr lang="en-US" b="0" i="0" dirty="0">
                <a:solidFill>
                  <a:srgbClr val="273239"/>
                </a:solidFill>
                <a:effectLst/>
                <a:latin typeface="Times New Roman" panose="02020603050405020304" pitchFamily="18" charset="0"/>
                <a:cs typeface="Times New Roman" panose="02020603050405020304" pitchFamily="18" charset="0"/>
              </a:rPr>
              <a:t> </a:t>
            </a:r>
            <a:r>
              <a:rPr lang="en-US" b="0" i="0" dirty="0" err="1">
                <a:solidFill>
                  <a:srgbClr val="273239"/>
                </a:solidFill>
                <a:effectLst/>
                <a:latin typeface="Times New Roman" panose="02020603050405020304" pitchFamily="18" charset="0"/>
                <a:cs typeface="Times New Roman" panose="02020603050405020304" pitchFamily="18" charset="0"/>
              </a:rPr>
              <a:t>các</a:t>
            </a:r>
            <a:r>
              <a:rPr lang="en-US" b="0" i="0" dirty="0">
                <a:solidFill>
                  <a:srgbClr val="273239"/>
                </a:solidFill>
                <a:effectLst/>
                <a:latin typeface="Times New Roman" panose="02020603050405020304" pitchFamily="18" charset="0"/>
                <a:cs typeface="Times New Roman" panose="02020603050405020304" pitchFamily="18" charset="0"/>
              </a:rPr>
              <a:t> </a:t>
            </a:r>
            <a:r>
              <a:rPr lang="en-US" b="0" i="0" dirty="0" err="1">
                <a:solidFill>
                  <a:srgbClr val="273239"/>
                </a:solidFill>
                <a:effectLst/>
                <a:latin typeface="Times New Roman" panose="02020603050405020304" pitchFamily="18" charset="0"/>
                <a:cs typeface="Times New Roman" panose="02020603050405020304" pitchFamily="18" charset="0"/>
              </a:rPr>
              <a:t>đỉnh</a:t>
            </a:r>
            <a:r>
              <a:rPr lang="en-US" b="0" i="0" dirty="0">
                <a:solidFill>
                  <a:srgbClr val="273239"/>
                </a:solidFill>
                <a:effectLst/>
                <a:latin typeface="Times New Roman" panose="02020603050405020304" pitchFamily="18" charset="0"/>
                <a:cs typeface="Times New Roman" panose="02020603050405020304" pitchFamily="18" charset="0"/>
              </a:rPr>
              <a:t> V = {0,1,2,3,4} </a:t>
            </a:r>
            <a:r>
              <a:rPr lang="en-US" b="0" i="0" dirty="0" err="1">
                <a:solidFill>
                  <a:srgbClr val="273239"/>
                </a:solidFill>
                <a:effectLst/>
                <a:latin typeface="Times New Roman" panose="02020603050405020304" pitchFamily="18" charset="0"/>
                <a:cs typeface="Times New Roman" panose="02020603050405020304" pitchFamily="18" charset="0"/>
              </a:rPr>
              <a:t>và</a:t>
            </a:r>
            <a:r>
              <a:rPr lang="en-US" b="0" i="0" dirty="0">
                <a:solidFill>
                  <a:srgbClr val="273239"/>
                </a:solidFill>
                <a:effectLst/>
                <a:latin typeface="Times New Roman" panose="02020603050405020304" pitchFamily="18" charset="0"/>
                <a:cs typeface="Times New Roman" panose="02020603050405020304" pitchFamily="18" charset="0"/>
              </a:rPr>
              <a:t> </a:t>
            </a:r>
            <a:r>
              <a:rPr lang="en-US" b="0" i="0" dirty="0" err="1">
                <a:solidFill>
                  <a:srgbClr val="273239"/>
                </a:solidFill>
                <a:effectLst/>
                <a:latin typeface="Times New Roman" panose="02020603050405020304" pitchFamily="18" charset="0"/>
                <a:cs typeface="Times New Roman" panose="02020603050405020304" pitchFamily="18" charset="0"/>
              </a:rPr>
              <a:t>tập</a:t>
            </a:r>
            <a:r>
              <a:rPr lang="en-US" b="0" i="0" dirty="0">
                <a:solidFill>
                  <a:srgbClr val="273239"/>
                </a:solidFill>
                <a:effectLst/>
                <a:latin typeface="Times New Roman" panose="02020603050405020304" pitchFamily="18" charset="0"/>
                <a:cs typeface="Times New Roman" panose="02020603050405020304" pitchFamily="18" charset="0"/>
              </a:rPr>
              <a:t> </a:t>
            </a:r>
            <a:r>
              <a:rPr lang="en-US" b="0" i="0" dirty="0" err="1">
                <a:solidFill>
                  <a:srgbClr val="273239"/>
                </a:solidFill>
                <a:effectLst/>
                <a:latin typeface="Times New Roman" panose="02020603050405020304" pitchFamily="18" charset="0"/>
                <a:cs typeface="Times New Roman" panose="02020603050405020304" pitchFamily="18" charset="0"/>
              </a:rPr>
              <a:t>các</a:t>
            </a:r>
            <a:r>
              <a:rPr lang="en-US" b="0" i="0" dirty="0">
                <a:solidFill>
                  <a:srgbClr val="273239"/>
                </a:solidFill>
                <a:effectLst/>
                <a:latin typeface="Times New Roman" panose="02020603050405020304" pitchFamily="18" charset="0"/>
                <a:cs typeface="Times New Roman" panose="02020603050405020304" pitchFamily="18" charset="0"/>
              </a:rPr>
              <a:t> </a:t>
            </a:r>
            <a:r>
              <a:rPr lang="en-US" b="0" i="0" dirty="0" err="1">
                <a:solidFill>
                  <a:srgbClr val="273239"/>
                </a:solidFill>
                <a:effectLst/>
                <a:latin typeface="Times New Roman" panose="02020603050405020304" pitchFamily="18" charset="0"/>
                <a:cs typeface="Times New Roman" panose="02020603050405020304" pitchFamily="18" charset="0"/>
              </a:rPr>
              <a:t>cạnh</a:t>
            </a:r>
            <a:r>
              <a:rPr lang="en-US" b="0" i="0" dirty="0">
                <a:solidFill>
                  <a:srgbClr val="273239"/>
                </a:solidFill>
                <a:effectLst/>
                <a:latin typeface="Times New Roman" panose="02020603050405020304" pitchFamily="18" charset="0"/>
                <a:cs typeface="Times New Roman" panose="02020603050405020304" pitchFamily="18" charset="0"/>
              </a:rPr>
              <a:t> E = {01, 12, 23, 34, 04, 14, 13}</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78178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circle(in)">
                                      <p:cBhvr>
                                        <p:cTn id="7" dur="20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circle(in)">
                                      <p:cBhvr>
                                        <p:cTn id="17" dur="20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circle(in)">
                                      <p:cBhvr>
                                        <p:cTn id="22" dur="20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nodeType="clickEffect">
                                  <p:stCondLst>
                                    <p:cond delay="0"/>
                                  </p:stCondLst>
                                  <p:childTnLst>
                                    <p:set>
                                      <p:cBhvr>
                                        <p:cTn id="26" dur="1" fill="hold">
                                          <p:stCondLst>
                                            <p:cond delay="0"/>
                                          </p:stCondLst>
                                        </p:cTn>
                                        <p:tgtEl>
                                          <p:spTgt spid="6">
                                            <p:txEl>
                                              <p:pRg st="0" end="0"/>
                                            </p:txEl>
                                          </p:spTgt>
                                        </p:tgtEl>
                                        <p:attrNameLst>
                                          <p:attrName>style.visibility</p:attrName>
                                        </p:attrNameLst>
                                      </p:cBhvr>
                                      <p:to>
                                        <p:strVal val="visible"/>
                                      </p:to>
                                    </p:set>
                                    <p:animEffect transition="in" filter="circle(in)">
                                      <p:cBhvr>
                                        <p:cTn id="27" dur="20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572467B-18CA-42FA-8620-D73C6F1B6760}"/>
              </a:ext>
            </a:extLst>
          </p:cNvPr>
          <p:cNvSpPr txBox="1"/>
          <p:nvPr/>
        </p:nvSpPr>
        <p:spPr>
          <a:xfrm>
            <a:off x="293298" y="189781"/>
            <a:ext cx="3416060"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ĐỒ THỊ - GRAPH</a:t>
            </a:r>
          </a:p>
        </p:txBody>
      </p:sp>
      <p:sp>
        <p:nvSpPr>
          <p:cNvPr id="3" name="TextBox 2">
            <a:extLst>
              <a:ext uri="{FF2B5EF4-FFF2-40B4-BE49-F238E27FC236}">
                <a16:creationId xmlns:a16="http://schemas.microsoft.com/office/drawing/2014/main" id="{E9F45982-6B44-4A80-A3E4-CF0F34E1EEAC}"/>
              </a:ext>
            </a:extLst>
          </p:cNvPr>
          <p:cNvSpPr txBox="1"/>
          <p:nvPr/>
        </p:nvSpPr>
        <p:spPr>
          <a:xfrm>
            <a:off x="379563" y="2025271"/>
            <a:ext cx="7151297" cy="3077766"/>
          </a:xfrm>
          <a:prstGeom prst="rect">
            <a:avLst/>
          </a:prstGeom>
          <a:noFill/>
        </p:spPr>
        <p:txBody>
          <a:bodyPr wrap="square" rtlCol="0">
            <a:spAutoFit/>
          </a:bodyPr>
          <a:lstStyle/>
          <a:p>
            <a:r>
              <a:rPr lang="vi-VN" sz="2200" b="1" i="0" dirty="0">
                <a:solidFill>
                  <a:srgbClr val="273239"/>
                </a:solidFill>
                <a:effectLst/>
                <a:latin typeface="+mj-lt"/>
              </a:rPr>
              <a:t>Đồ thị </a:t>
            </a:r>
            <a:r>
              <a:rPr lang="vi-VN" sz="2200" b="0" i="0" dirty="0">
                <a:solidFill>
                  <a:srgbClr val="273239"/>
                </a:solidFill>
                <a:effectLst/>
                <a:latin typeface="+mj-lt"/>
              </a:rPr>
              <a:t>được sử dụng để giải quyết nhiều vấn đề trong cuộc sống thực. Đồ thị được sử dụng để biểu diễn mạng. </a:t>
            </a:r>
            <a:endParaRPr lang="en-US" sz="2200" b="0" i="0" dirty="0">
              <a:solidFill>
                <a:srgbClr val="273239"/>
              </a:solidFill>
              <a:effectLst/>
              <a:latin typeface="+mj-lt"/>
            </a:endParaRPr>
          </a:p>
          <a:p>
            <a:r>
              <a:rPr lang="vi-VN" sz="2200" b="0" i="0" dirty="0">
                <a:solidFill>
                  <a:srgbClr val="273239"/>
                </a:solidFill>
                <a:effectLst/>
                <a:latin typeface="+mj-lt"/>
              </a:rPr>
              <a:t>Các mạng có thể bao gồm các đường dẫn trong thành phố hoặc mạng điện thoại hoặc mạng mạch. </a:t>
            </a:r>
            <a:endParaRPr lang="en-US" sz="2200" b="0" i="0" dirty="0">
              <a:solidFill>
                <a:srgbClr val="273239"/>
              </a:solidFill>
              <a:effectLst/>
              <a:latin typeface="+mj-lt"/>
            </a:endParaRPr>
          </a:p>
          <a:p>
            <a:r>
              <a:rPr lang="vi-VN" sz="2200" b="0" i="0" dirty="0">
                <a:solidFill>
                  <a:srgbClr val="273239"/>
                </a:solidFill>
                <a:effectLst/>
                <a:latin typeface="+mj-lt"/>
              </a:rPr>
              <a:t>Đồ thị cũng được sử dụng trong các mạng xã hội như linkedIn, Facebook. Ví dụ, trong Facebook, mỗi người được biểu diễn bằng một đỉnh (hoặc nút). Mỗi nút là một cấu trúc và chứa thông tin như id người, tên, giới tính, ngôn ngữ, v.v.</a:t>
            </a:r>
            <a:endParaRPr lang="en-US" sz="2200" dirty="0">
              <a:latin typeface="+mj-lt"/>
            </a:endParaRPr>
          </a:p>
          <a:p>
            <a:endParaRPr lang="en-US" dirty="0"/>
          </a:p>
        </p:txBody>
      </p:sp>
      <p:sp>
        <p:nvSpPr>
          <p:cNvPr id="4" name="TextBox 3">
            <a:extLst>
              <a:ext uri="{FF2B5EF4-FFF2-40B4-BE49-F238E27FC236}">
                <a16:creationId xmlns:a16="http://schemas.microsoft.com/office/drawing/2014/main" id="{F8FF5A24-AFB5-4411-B0E0-1A9E85C009EF}"/>
              </a:ext>
            </a:extLst>
          </p:cNvPr>
          <p:cNvSpPr txBox="1"/>
          <p:nvPr/>
        </p:nvSpPr>
        <p:spPr>
          <a:xfrm>
            <a:off x="422695" y="768646"/>
            <a:ext cx="6806242" cy="1200329"/>
          </a:xfrm>
          <a:prstGeom prst="rect">
            <a:avLst/>
          </a:prstGeom>
          <a:noFill/>
        </p:spPr>
        <p:txBody>
          <a:bodyPr wrap="square" rtlCol="0">
            <a:spAutoFit/>
          </a:bodyPr>
          <a:lstStyle/>
          <a:p>
            <a:r>
              <a:rPr lang="vi-VN" sz="2400" b="1" dirty="0">
                <a:latin typeface="+mj-lt"/>
              </a:rPr>
              <a:t>Đồ thị vô hướng </a:t>
            </a:r>
            <a:r>
              <a:rPr lang="vi-VN" sz="2400" dirty="0">
                <a:latin typeface="+mj-lt"/>
              </a:rPr>
              <a:t>hoặc đồ thị G là một cặp không có thứ tự</a:t>
            </a:r>
            <a:endParaRPr lang="en-US" sz="2400" dirty="0">
              <a:latin typeface="+mj-lt"/>
            </a:endParaRPr>
          </a:p>
          <a:p>
            <a:r>
              <a:rPr lang="en-US" sz="2400" dirty="0" err="1">
                <a:latin typeface="+mj-lt"/>
              </a:rPr>
              <a:t>Đồ</a:t>
            </a:r>
            <a:r>
              <a:rPr lang="en-US" sz="2400" dirty="0">
                <a:latin typeface="+mj-lt"/>
              </a:rPr>
              <a:t> </a:t>
            </a:r>
            <a:r>
              <a:rPr lang="en-US" sz="2400" dirty="0" err="1">
                <a:latin typeface="+mj-lt"/>
              </a:rPr>
              <a:t>thị</a:t>
            </a:r>
            <a:r>
              <a:rPr lang="en-US" sz="2400" dirty="0">
                <a:latin typeface="+mj-lt"/>
              </a:rPr>
              <a:t> </a:t>
            </a:r>
            <a:r>
              <a:rPr lang="en-US" sz="2400" dirty="0" err="1">
                <a:latin typeface="+mj-lt"/>
              </a:rPr>
              <a:t>có</a:t>
            </a:r>
            <a:r>
              <a:rPr lang="en-US" sz="2400" dirty="0">
                <a:latin typeface="+mj-lt"/>
              </a:rPr>
              <a:t> </a:t>
            </a:r>
            <a:r>
              <a:rPr lang="en-US" sz="2400" dirty="0" err="1">
                <a:latin typeface="+mj-lt"/>
              </a:rPr>
              <a:t>hướng</a:t>
            </a:r>
            <a:r>
              <a:rPr lang="vi-VN" sz="2400" dirty="0">
                <a:latin typeface="+mj-lt"/>
              </a:rPr>
              <a:t> hoặc đồ thị G là một cặp  có thứ tự</a:t>
            </a:r>
            <a:endParaRPr lang="en-US" sz="2400" dirty="0">
              <a:latin typeface="+mj-lt"/>
            </a:endParaRPr>
          </a:p>
        </p:txBody>
      </p:sp>
      <p:pic>
        <p:nvPicPr>
          <p:cNvPr id="6" name="Picture 5">
            <a:extLst>
              <a:ext uri="{FF2B5EF4-FFF2-40B4-BE49-F238E27FC236}">
                <a16:creationId xmlns:a16="http://schemas.microsoft.com/office/drawing/2014/main" id="{65842246-DA2C-4C80-8216-07A74A681F32}"/>
              </a:ext>
            </a:extLst>
          </p:cNvPr>
          <p:cNvPicPr>
            <a:picLocks noChangeAspect="1"/>
          </p:cNvPicPr>
          <p:nvPr/>
        </p:nvPicPr>
        <p:blipFill>
          <a:blip r:embed="rId2"/>
          <a:stretch>
            <a:fillRect/>
          </a:stretch>
        </p:blipFill>
        <p:spPr>
          <a:xfrm>
            <a:off x="9721776" y="960360"/>
            <a:ext cx="2337952" cy="1531920"/>
          </a:xfrm>
          <a:prstGeom prst="rect">
            <a:avLst/>
          </a:prstGeom>
        </p:spPr>
      </p:pic>
      <p:pic>
        <p:nvPicPr>
          <p:cNvPr id="8" name="Picture 7">
            <a:extLst>
              <a:ext uri="{FF2B5EF4-FFF2-40B4-BE49-F238E27FC236}">
                <a16:creationId xmlns:a16="http://schemas.microsoft.com/office/drawing/2014/main" id="{96C30D96-ACAD-4EAF-ADE4-A13B97EB6F24}"/>
              </a:ext>
            </a:extLst>
          </p:cNvPr>
          <p:cNvPicPr>
            <a:picLocks noChangeAspect="1"/>
          </p:cNvPicPr>
          <p:nvPr/>
        </p:nvPicPr>
        <p:blipFill>
          <a:blip r:embed="rId3"/>
          <a:stretch>
            <a:fillRect/>
          </a:stretch>
        </p:blipFill>
        <p:spPr>
          <a:xfrm>
            <a:off x="7142740" y="953469"/>
            <a:ext cx="2579036" cy="1531920"/>
          </a:xfrm>
          <a:prstGeom prst="rect">
            <a:avLst/>
          </a:prstGeom>
        </p:spPr>
      </p:pic>
      <p:pic>
        <p:nvPicPr>
          <p:cNvPr id="10" name="Picture 9">
            <a:extLst>
              <a:ext uri="{FF2B5EF4-FFF2-40B4-BE49-F238E27FC236}">
                <a16:creationId xmlns:a16="http://schemas.microsoft.com/office/drawing/2014/main" id="{A423D2D5-E253-4079-8D26-F94A90C6B750}"/>
              </a:ext>
            </a:extLst>
          </p:cNvPr>
          <p:cNvPicPr>
            <a:picLocks noChangeAspect="1"/>
          </p:cNvPicPr>
          <p:nvPr/>
        </p:nvPicPr>
        <p:blipFill>
          <a:blip r:embed="rId4"/>
          <a:stretch>
            <a:fillRect/>
          </a:stretch>
        </p:blipFill>
        <p:spPr>
          <a:xfrm>
            <a:off x="7458722" y="2650749"/>
            <a:ext cx="4353715" cy="2293819"/>
          </a:xfrm>
          <a:prstGeom prst="rect">
            <a:avLst/>
          </a:prstGeom>
        </p:spPr>
      </p:pic>
    </p:spTree>
    <p:extLst>
      <p:ext uri="{BB962C8B-B14F-4D97-AF65-F5344CB8AC3E}">
        <p14:creationId xmlns:p14="http://schemas.microsoft.com/office/powerpoint/2010/main" val="2390614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circle(in)">
                                      <p:cBhvr>
                                        <p:cTn id="7" dur="20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circle(in)">
                                      <p:cBhvr>
                                        <p:cTn id="12" dur="20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circle(in)">
                                      <p:cBhvr>
                                        <p:cTn id="17" dur="2000"/>
                                        <p:tgtEl>
                                          <p:spTgt spid="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1" fill="hold">
                                          <p:stCondLst>
                                            <p:cond delay="0"/>
                                          </p:stCondLst>
                                        </p:cTn>
                                        <p:tgtEl>
                                          <p:spTgt spid="3">
                                            <p:txEl>
                                              <p:pRg st="0" end="0"/>
                                            </p:txEl>
                                          </p:spTgt>
                                        </p:tgtEl>
                                        <p:attrNameLst>
                                          <p:attrName>style.visibility</p:attrName>
                                        </p:attrNameLst>
                                      </p:cBhvr>
                                      <p:to>
                                        <p:strVal val="visible"/>
                                      </p:to>
                                    </p:set>
                                    <p:animEffect transition="in" filter="circle(in)">
                                      <p:cBhvr>
                                        <p:cTn id="22" dur="2000"/>
                                        <p:tgtEl>
                                          <p:spTgt spid="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circle(in)">
                                      <p:cBhvr>
                                        <p:cTn id="27" dur="20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circle(in)">
                                      <p:cBhvr>
                                        <p:cTn id="32" dur="2000"/>
                                        <p:tgtEl>
                                          <p:spTgt spid="6"/>
                                        </p:tgtEl>
                                      </p:cBhvr>
                                    </p:animEffect>
                                  </p:childTnLst>
                                </p:cTn>
                              </p:par>
                            </p:childTnLst>
                          </p:cTn>
                        </p:par>
                      </p:childTnLst>
                    </p:cTn>
                  </p:par>
                  <p:par>
                    <p:cTn id="33" fill="hold">
                      <p:stCondLst>
                        <p:cond delay="indefinite"/>
                      </p:stCondLst>
                      <p:childTnLst>
                        <p:par>
                          <p:cTn id="34" fill="hold">
                            <p:stCondLst>
                              <p:cond delay="0"/>
                            </p:stCondLst>
                            <p:childTnLst>
                              <p:par>
                                <p:cTn id="35" presetID="6" presetClass="entr" presetSubtype="16" fill="hold" nodeType="clickEffect">
                                  <p:stCondLst>
                                    <p:cond delay="0"/>
                                  </p:stCondLst>
                                  <p:childTnLst>
                                    <p:set>
                                      <p:cBhvr>
                                        <p:cTn id="36" dur="1" fill="hold">
                                          <p:stCondLst>
                                            <p:cond delay="0"/>
                                          </p:stCondLst>
                                        </p:cTn>
                                        <p:tgtEl>
                                          <p:spTgt spid="3">
                                            <p:txEl>
                                              <p:pRg st="1" end="1"/>
                                            </p:txEl>
                                          </p:spTgt>
                                        </p:tgtEl>
                                        <p:attrNameLst>
                                          <p:attrName>style.visibility</p:attrName>
                                        </p:attrNameLst>
                                      </p:cBhvr>
                                      <p:to>
                                        <p:strVal val="visible"/>
                                      </p:to>
                                    </p:set>
                                    <p:animEffect transition="in" filter="circle(in)">
                                      <p:cBhvr>
                                        <p:cTn id="37" dur="2000"/>
                                        <p:tgtEl>
                                          <p:spTgt spid="3">
                                            <p:txEl>
                                              <p:pRg st="1" end="1"/>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6" presetClass="entr" presetSubtype="16" fill="hold" nodeType="click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circle(in)">
                                      <p:cBhvr>
                                        <p:cTn id="42" dur="2000"/>
                                        <p:tgtEl>
                                          <p:spTgt spid="10"/>
                                        </p:tgtEl>
                                      </p:cBhvr>
                                    </p:animEffect>
                                  </p:childTnLst>
                                </p:cTn>
                              </p:par>
                            </p:childTnLst>
                          </p:cTn>
                        </p:par>
                      </p:childTnLst>
                    </p:cTn>
                  </p:par>
                  <p:par>
                    <p:cTn id="43" fill="hold">
                      <p:stCondLst>
                        <p:cond delay="indefinite"/>
                      </p:stCondLst>
                      <p:childTnLst>
                        <p:par>
                          <p:cTn id="44" fill="hold">
                            <p:stCondLst>
                              <p:cond delay="0"/>
                            </p:stCondLst>
                            <p:childTnLst>
                              <p:par>
                                <p:cTn id="45" presetID="6" presetClass="entr" presetSubtype="16" fill="hold" nodeType="clickEffect">
                                  <p:stCondLst>
                                    <p:cond delay="0"/>
                                  </p:stCondLst>
                                  <p:childTnLst>
                                    <p:set>
                                      <p:cBhvr>
                                        <p:cTn id="46" dur="1" fill="hold">
                                          <p:stCondLst>
                                            <p:cond delay="0"/>
                                          </p:stCondLst>
                                        </p:cTn>
                                        <p:tgtEl>
                                          <p:spTgt spid="3">
                                            <p:txEl>
                                              <p:pRg st="2" end="2"/>
                                            </p:txEl>
                                          </p:spTgt>
                                        </p:tgtEl>
                                        <p:attrNameLst>
                                          <p:attrName>style.visibility</p:attrName>
                                        </p:attrNameLst>
                                      </p:cBhvr>
                                      <p:to>
                                        <p:strVal val="visible"/>
                                      </p:to>
                                    </p:set>
                                    <p:animEffect transition="in" filter="circle(in)">
                                      <p:cBhvr>
                                        <p:cTn id="47"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EDE373-C9CA-4D40-A3A3-E653C5C41846}"/>
              </a:ext>
            </a:extLst>
          </p:cNvPr>
          <p:cNvSpPr txBox="1"/>
          <p:nvPr/>
        </p:nvSpPr>
        <p:spPr>
          <a:xfrm>
            <a:off x="86264" y="241539"/>
            <a:ext cx="6642340"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Traversal Graph – </a:t>
            </a:r>
            <a:r>
              <a:rPr lang="en-US" sz="2800" b="1" dirty="0" err="1">
                <a:latin typeface="Times New Roman" panose="02020603050405020304" pitchFamily="18" charset="0"/>
                <a:cs typeface="Times New Roman" panose="02020603050405020304" pitchFamily="18" charset="0"/>
              </a:rPr>
              <a:t>Duyệt</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Đồ</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Thị</a:t>
            </a:r>
            <a:endParaRPr lang="en-US" sz="28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F674C4A9-9A93-4223-A8F4-4F6FF191AA8D}"/>
              </a:ext>
            </a:extLst>
          </p:cNvPr>
          <p:cNvSpPr txBox="1"/>
          <p:nvPr/>
        </p:nvSpPr>
        <p:spPr>
          <a:xfrm>
            <a:off x="405441" y="841227"/>
            <a:ext cx="3994031" cy="461665"/>
          </a:xfrm>
          <a:prstGeom prst="rect">
            <a:avLst/>
          </a:prstGeom>
          <a:noFill/>
        </p:spPr>
        <p:txBody>
          <a:bodyPr wrap="square" rtlCol="0">
            <a:spAutoFit/>
          </a:bodyPr>
          <a:lstStyle/>
          <a:p>
            <a:r>
              <a:rPr lang="en-US" sz="2400" b="1" dirty="0" err="1">
                <a:latin typeface="Times New Roman" panose="02020603050405020304" pitchFamily="18" charset="0"/>
                <a:cs typeface="Times New Roman" panose="02020603050405020304" pitchFamily="18" charset="0"/>
              </a:rPr>
              <a:t>Duyệt</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theo</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chiều</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sâu</a:t>
            </a:r>
            <a:r>
              <a:rPr lang="en-US" sz="2400" b="1" dirty="0">
                <a:latin typeface="Times New Roman" panose="02020603050405020304" pitchFamily="18" charset="0"/>
                <a:cs typeface="Times New Roman" panose="02020603050405020304" pitchFamily="18" charset="0"/>
              </a:rPr>
              <a:t> - DFS</a:t>
            </a:r>
          </a:p>
        </p:txBody>
      </p:sp>
      <p:sp>
        <p:nvSpPr>
          <p:cNvPr id="4" name="TextBox 3">
            <a:extLst>
              <a:ext uri="{FF2B5EF4-FFF2-40B4-BE49-F238E27FC236}">
                <a16:creationId xmlns:a16="http://schemas.microsoft.com/office/drawing/2014/main" id="{24BB136D-BA1C-456D-A9A6-36140D53D8FA}"/>
              </a:ext>
            </a:extLst>
          </p:cNvPr>
          <p:cNvSpPr txBox="1"/>
          <p:nvPr/>
        </p:nvSpPr>
        <p:spPr>
          <a:xfrm>
            <a:off x="707365" y="1573361"/>
            <a:ext cx="6642340" cy="3170099"/>
          </a:xfrm>
          <a:prstGeom prst="rect">
            <a:avLst/>
          </a:prstGeom>
          <a:noFill/>
        </p:spPr>
        <p:txBody>
          <a:bodyPr wrap="square" rtlCol="0">
            <a:spAutoFit/>
          </a:bodyPr>
          <a:lstStyle/>
          <a:p>
            <a:pPr marL="285750" indent="-285750">
              <a:buFontTx/>
              <a:buChar char="-"/>
            </a:pPr>
            <a:r>
              <a:rPr lang="vi-VN" sz="2000" dirty="0">
                <a:latin typeface="+mj-lt"/>
              </a:rPr>
              <a:t>Giải thuật tìm kiếm theo chiều sâu (Depth First Search – viết tắt là DFS), còn được gọi là giải thuật tìm kiếm ưu tiên chiều sâu</a:t>
            </a:r>
            <a:endParaRPr lang="en-US" sz="2000" dirty="0">
              <a:latin typeface="+mj-lt"/>
            </a:endParaRPr>
          </a:p>
          <a:p>
            <a:pPr marL="285750" indent="-285750">
              <a:buFontTx/>
              <a:buChar char="-"/>
            </a:pPr>
            <a:r>
              <a:rPr lang="en-US" sz="2000" dirty="0">
                <a:latin typeface="+mj-lt"/>
              </a:rPr>
              <a:t>L</a:t>
            </a:r>
            <a:r>
              <a:rPr lang="vi-VN" sz="2000" dirty="0">
                <a:latin typeface="+mj-lt"/>
              </a:rPr>
              <a:t>à giải thuật duyệt hoặc tìm kiếm trên một cây hoặc một đồ </a:t>
            </a:r>
            <a:r>
              <a:rPr lang="en-US" sz="2000" dirty="0" err="1">
                <a:latin typeface="+mj-lt"/>
              </a:rPr>
              <a:t>thị</a:t>
            </a:r>
            <a:r>
              <a:rPr lang="en-US" sz="2000" dirty="0">
                <a:latin typeface="+mj-lt"/>
              </a:rPr>
              <a:t> </a:t>
            </a:r>
            <a:r>
              <a:rPr lang="en-US" sz="2000" dirty="0" err="1">
                <a:latin typeface="+mj-lt"/>
              </a:rPr>
              <a:t>sử</a:t>
            </a:r>
            <a:r>
              <a:rPr lang="en-US" sz="2000" dirty="0">
                <a:latin typeface="+mj-lt"/>
              </a:rPr>
              <a:t> </a:t>
            </a:r>
            <a:r>
              <a:rPr lang="en-US" sz="2000" dirty="0" err="1">
                <a:latin typeface="+mj-lt"/>
              </a:rPr>
              <a:t>dụng</a:t>
            </a:r>
            <a:r>
              <a:rPr lang="en-US" sz="2000" dirty="0">
                <a:latin typeface="+mj-lt"/>
              </a:rPr>
              <a:t> </a:t>
            </a:r>
            <a:r>
              <a:rPr lang="vi-VN" sz="2000" dirty="0">
                <a:latin typeface="+mj-lt"/>
              </a:rPr>
              <a:t>stack (ngăn xếp) để ghi nhớ đỉnh liền kề để bắt đầu việc tìm kiếm khi không gặp được đỉnh liền kề trong bất kỳ vòng lặp nào.</a:t>
            </a:r>
            <a:endParaRPr lang="en-US" sz="2000" dirty="0">
              <a:latin typeface="+mj-lt"/>
            </a:endParaRPr>
          </a:p>
          <a:p>
            <a:pPr marL="285750" indent="-285750">
              <a:buFontTx/>
              <a:buChar char="-"/>
            </a:pPr>
            <a:r>
              <a:rPr lang="vi-VN" sz="2000" dirty="0">
                <a:latin typeface="+mj-lt"/>
              </a:rPr>
              <a:t>Giải thuật tiếp tục cho tới khi gặp được đỉnh cần tìm hoặc tới một nút không có con. Khi đó giải thuật quay lui về đỉnh vừa mới tìm kiếm ở bước trước.</a:t>
            </a:r>
            <a:endParaRPr lang="en-US" sz="2000" dirty="0">
              <a:latin typeface="+mj-lt"/>
            </a:endParaRPr>
          </a:p>
        </p:txBody>
      </p:sp>
      <p:pic>
        <p:nvPicPr>
          <p:cNvPr id="6" name="Picture 5">
            <a:extLst>
              <a:ext uri="{FF2B5EF4-FFF2-40B4-BE49-F238E27FC236}">
                <a16:creationId xmlns:a16="http://schemas.microsoft.com/office/drawing/2014/main" id="{B485A993-4861-45E2-A724-9DD74AD1B95D}"/>
              </a:ext>
            </a:extLst>
          </p:cNvPr>
          <p:cNvPicPr>
            <a:picLocks noChangeAspect="1"/>
          </p:cNvPicPr>
          <p:nvPr/>
        </p:nvPicPr>
        <p:blipFill>
          <a:blip r:embed="rId2"/>
          <a:stretch>
            <a:fillRect/>
          </a:stretch>
        </p:blipFill>
        <p:spPr>
          <a:xfrm>
            <a:off x="8433060" y="1005129"/>
            <a:ext cx="2865368" cy="3391194"/>
          </a:xfrm>
          <a:prstGeom prst="rect">
            <a:avLst/>
          </a:prstGeom>
        </p:spPr>
      </p:pic>
    </p:spTree>
    <p:extLst>
      <p:ext uri="{BB962C8B-B14F-4D97-AF65-F5344CB8AC3E}">
        <p14:creationId xmlns:p14="http://schemas.microsoft.com/office/powerpoint/2010/main" val="367415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anim calcmode="lin" valueType="num">
                                      <p:cBhvr additive="base">
                                        <p:cTn id="19"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fill="hold"/>
                                        <p:tgtEl>
                                          <p:spTgt spid="6"/>
                                        </p:tgtEl>
                                        <p:attrNameLst>
                                          <p:attrName>ppt_x</p:attrName>
                                        </p:attrNameLst>
                                      </p:cBhvr>
                                      <p:tavLst>
                                        <p:tav tm="0">
                                          <p:val>
                                            <p:strVal val="#ppt_x"/>
                                          </p:val>
                                        </p:tav>
                                        <p:tav tm="100000">
                                          <p:val>
                                            <p:strVal val="#ppt_x"/>
                                          </p:val>
                                        </p:tav>
                                      </p:tavLst>
                                    </p:anim>
                                    <p:anim calcmode="lin" valueType="num">
                                      <p:cBhvr additive="base">
                                        <p:cTn id="2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4">
                                            <p:txEl>
                                              <p:pRg st="1" end="1"/>
                                            </p:txEl>
                                          </p:spTgt>
                                        </p:tgtEl>
                                        <p:attrNameLst>
                                          <p:attrName>style.visibility</p:attrName>
                                        </p:attrNameLst>
                                      </p:cBhvr>
                                      <p:to>
                                        <p:strVal val="visible"/>
                                      </p:to>
                                    </p:set>
                                    <p:anim calcmode="lin" valueType="num">
                                      <p:cBhvr additive="base">
                                        <p:cTn id="31"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4">
                                            <p:txEl>
                                              <p:pRg st="2" end="2"/>
                                            </p:txEl>
                                          </p:spTgt>
                                        </p:tgtEl>
                                        <p:attrNameLst>
                                          <p:attrName>style.visibility</p:attrName>
                                        </p:attrNameLst>
                                      </p:cBhvr>
                                      <p:to>
                                        <p:strVal val="visible"/>
                                      </p:to>
                                    </p:set>
                                    <p:anim calcmode="lin" valueType="num">
                                      <p:cBhvr additive="base">
                                        <p:cTn id="37"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EDE373-C9CA-4D40-A3A3-E653C5C41846}"/>
              </a:ext>
            </a:extLst>
          </p:cNvPr>
          <p:cNvSpPr txBox="1"/>
          <p:nvPr/>
        </p:nvSpPr>
        <p:spPr>
          <a:xfrm>
            <a:off x="86264" y="241539"/>
            <a:ext cx="6642340"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Traversal Graph – </a:t>
            </a:r>
            <a:r>
              <a:rPr lang="en-US" sz="2800" b="1" dirty="0" err="1">
                <a:latin typeface="Times New Roman" panose="02020603050405020304" pitchFamily="18" charset="0"/>
                <a:cs typeface="Times New Roman" panose="02020603050405020304" pitchFamily="18" charset="0"/>
              </a:rPr>
              <a:t>Duyệt</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Đồ</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Thị</a:t>
            </a:r>
            <a:endParaRPr lang="en-US" sz="28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F674C4A9-9A93-4223-A8F4-4F6FF191AA8D}"/>
              </a:ext>
            </a:extLst>
          </p:cNvPr>
          <p:cNvSpPr txBox="1"/>
          <p:nvPr/>
        </p:nvSpPr>
        <p:spPr>
          <a:xfrm>
            <a:off x="405441" y="841227"/>
            <a:ext cx="3994031" cy="461665"/>
          </a:xfrm>
          <a:prstGeom prst="rect">
            <a:avLst/>
          </a:prstGeom>
          <a:noFill/>
        </p:spPr>
        <p:txBody>
          <a:bodyPr wrap="square" rtlCol="0">
            <a:spAutoFit/>
          </a:bodyPr>
          <a:lstStyle/>
          <a:p>
            <a:r>
              <a:rPr lang="en-US" sz="2400" b="1" dirty="0" err="1">
                <a:latin typeface="Times New Roman" panose="02020603050405020304" pitchFamily="18" charset="0"/>
                <a:cs typeface="Times New Roman" panose="02020603050405020304" pitchFamily="18" charset="0"/>
              </a:rPr>
              <a:t>Duyệt</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theo</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chiều</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sâu</a:t>
            </a:r>
            <a:r>
              <a:rPr lang="en-US" sz="2400" b="1" dirty="0">
                <a:latin typeface="Times New Roman" panose="02020603050405020304" pitchFamily="18" charset="0"/>
                <a:cs typeface="Times New Roman" panose="02020603050405020304" pitchFamily="18" charset="0"/>
              </a:rPr>
              <a:t> - DFS</a:t>
            </a:r>
          </a:p>
        </p:txBody>
      </p:sp>
      <p:sp>
        <p:nvSpPr>
          <p:cNvPr id="4" name="TextBox 3">
            <a:extLst>
              <a:ext uri="{FF2B5EF4-FFF2-40B4-BE49-F238E27FC236}">
                <a16:creationId xmlns:a16="http://schemas.microsoft.com/office/drawing/2014/main" id="{24BB136D-BA1C-456D-A9A6-36140D53D8FA}"/>
              </a:ext>
            </a:extLst>
          </p:cNvPr>
          <p:cNvSpPr txBox="1"/>
          <p:nvPr/>
        </p:nvSpPr>
        <p:spPr>
          <a:xfrm>
            <a:off x="646979" y="1564779"/>
            <a:ext cx="6892507" cy="2831544"/>
          </a:xfrm>
          <a:prstGeom prst="rect">
            <a:avLst/>
          </a:prstGeom>
          <a:noFill/>
        </p:spPr>
        <p:txBody>
          <a:bodyPr wrap="square" rtlCol="0">
            <a:spAutoFit/>
          </a:bodyPr>
          <a:lstStyle/>
          <a:p>
            <a:pPr algn="just">
              <a:buFont typeface="Arial" panose="020B0604020202020204" pitchFamily="34" charset="0"/>
              <a:buChar char="•"/>
            </a:pPr>
            <a:r>
              <a:rPr lang="vi-VN" sz="2000" b="1" i="0" dirty="0">
                <a:solidFill>
                  <a:srgbClr val="333333"/>
                </a:solidFill>
                <a:effectLst/>
                <a:latin typeface="+mj-lt"/>
              </a:rPr>
              <a:t>Qui tắc 1</a:t>
            </a:r>
            <a:r>
              <a:rPr lang="vi-VN" sz="2000" b="0" i="0" dirty="0">
                <a:solidFill>
                  <a:srgbClr val="333333"/>
                </a:solidFill>
                <a:effectLst/>
                <a:latin typeface="+mj-lt"/>
              </a:rPr>
              <a:t>: Duyệt tiếp tới đỉnh liền kề mà chưa được duyệt. Đánh dấu đỉnh mà đã được duyệt. Hiển thị đỉnh đó và đẩy vào trong một ngăn xếp (stack).</a:t>
            </a:r>
          </a:p>
          <a:p>
            <a:pPr algn="just">
              <a:buFont typeface="Arial" panose="020B0604020202020204" pitchFamily="34" charset="0"/>
              <a:buChar char="•"/>
            </a:pPr>
            <a:r>
              <a:rPr lang="vi-VN" sz="2000" b="1" i="0" dirty="0">
                <a:solidFill>
                  <a:srgbClr val="333333"/>
                </a:solidFill>
                <a:effectLst/>
                <a:latin typeface="+mj-lt"/>
              </a:rPr>
              <a:t>Qui tắc 2</a:t>
            </a:r>
            <a:r>
              <a:rPr lang="vi-VN" sz="2000" b="0" i="0" dirty="0">
                <a:solidFill>
                  <a:srgbClr val="333333"/>
                </a:solidFill>
                <a:effectLst/>
                <a:latin typeface="+mj-lt"/>
              </a:rPr>
              <a:t>: Nếu không tìm thấy đỉnh liền kề, thì lấy một đỉnh từ trong ngăn xếp (thao tác pop up). (Giải thuật sẽ lấy tất cả các đỉnh từ trong ngăn xếp mà không có các đỉnh liền kề nào)</a:t>
            </a:r>
          </a:p>
          <a:p>
            <a:pPr algn="just">
              <a:buFont typeface="Arial" panose="020B0604020202020204" pitchFamily="34" charset="0"/>
              <a:buChar char="•"/>
            </a:pPr>
            <a:r>
              <a:rPr lang="vi-VN" sz="2000" b="1" i="0" dirty="0">
                <a:solidFill>
                  <a:srgbClr val="333333"/>
                </a:solidFill>
                <a:effectLst/>
                <a:latin typeface="+mj-lt"/>
              </a:rPr>
              <a:t>Qui tắc 3</a:t>
            </a:r>
            <a:r>
              <a:rPr lang="vi-VN" sz="2000" b="0" i="0" dirty="0">
                <a:solidFill>
                  <a:srgbClr val="333333"/>
                </a:solidFill>
                <a:effectLst/>
                <a:latin typeface="+mj-lt"/>
              </a:rPr>
              <a:t>: Lặp lại các qui tắc 1 và qui tắc 2 cho tới khi ngăn xếp là trống.</a:t>
            </a:r>
          </a:p>
          <a:p>
            <a:endParaRPr lang="en-US" dirty="0"/>
          </a:p>
        </p:txBody>
      </p:sp>
      <p:pic>
        <p:nvPicPr>
          <p:cNvPr id="6" name="Picture 5">
            <a:extLst>
              <a:ext uri="{FF2B5EF4-FFF2-40B4-BE49-F238E27FC236}">
                <a16:creationId xmlns:a16="http://schemas.microsoft.com/office/drawing/2014/main" id="{B485A993-4861-45E2-A724-9DD74AD1B95D}"/>
              </a:ext>
            </a:extLst>
          </p:cNvPr>
          <p:cNvPicPr>
            <a:picLocks noChangeAspect="1"/>
          </p:cNvPicPr>
          <p:nvPr/>
        </p:nvPicPr>
        <p:blipFill>
          <a:blip r:embed="rId2"/>
          <a:stretch>
            <a:fillRect/>
          </a:stretch>
        </p:blipFill>
        <p:spPr>
          <a:xfrm>
            <a:off x="8433060" y="1005129"/>
            <a:ext cx="2865368" cy="3391194"/>
          </a:xfrm>
          <a:prstGeom prst="rect">
            <a:avLst/>
          </a:prstGeom>
        </p:spPr>
      </p:pic>
    </p:spTree>
    <p:extLst>
      <p:ext uri="{BB962C8B-B14F-4D97-AF65-F5344CB8AC3E}">
        <p14:creationId xmlns:p14="http://schemas.microsoft.com/office/powerpoint/2010/main" val="1454731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arn(inVertic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barn(inVertical)">
                                      <p:cBhvr>
                                        <p:cTn id="22" dur="500"/>
                                        <p:tgtEl>
                                          <p:spTgt spid="4">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Effect transition="in" filter="barn(inVertical)">
                                      <p:cBhvr>
                                        <p:cTn id="27" dur="500"/>
                                        <p:tgtEl>
                                          <p:spTgt spid="4">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4">
                                            <p:txEl>
                                              <p:pRg st="2" end="2"/>
                                            </p:txEl>
                                          </p:spTgt>
                                        </p:tgtEl>
                                        <p:attrNameLst>
                                          <p:attrName>style.visibility</p:attrName>
                                        </p:attrNameLst>
                                      </p:cBhvr>
                                      <p:to>
                                        <p:strVal val="visible"/>
                                      </p:to>
                                    </p:set>
                                    <p:animEffect transition="in" filter="barn(inVertical)">
                                      <p:cBhvr>
                                        <p:cTn id="32"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4" name="Rectangle 10">
            <a:extLst>
              <a:ext uri="{FF2B5EF4-FFF2-40B4-BE49-F238E27FC236}">
                <a16:creationId xmlns:a16="http://schemas.microsoft.com/office/drawing/2014/main" id="{B6E6531A-0776-43BA-A852-5FB5C7753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56085" y="533400"/>
            <a:ext cx="9079832" cy="5077326"/>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8C5273F-2B84-46BF-A94F-1A20E13B3A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84605" y="763203"/>
            <a:ext cx="8622792" cy="4617720"/>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 name="Picture 5" descr="Chart, diagram, schematic, bubble chart&#10;&#10;Description automatically generated">
            <a:extLst>
              <a:ext uri="{FF2B5EF4-FFF2-40B4-BE49-F238E27FC236}">
                <a16:creationId xmlns:a16="http://schemas.microsoft.com/office/drawing/2014/main" id="{A8A80A39-71C4-41CE-B0BB-40C5BEF68984}"/>
              </a:ext>
            </a:extLst>
          </p:cNvPr>
          <p:cNvPicPr>
            <a:picLocks noChangeAspect="1"/>
          </p:cNvPicPr>
          <p:nvPr/>
        </p:nvPicPr>
        <p:blipFill>
          <a:blip r:embed="rId2"/>
          <a:stretch>
            <a:fillRect/>
          </a:stretch>
        </p:blipFill>
        <p:spPr>
          <a:xfrm>
            <a:off x="3801375" y="1247835"/>
            <a:ext cx="4589252" cy="3648456"/>
          </a:xfrm>
          <a:prstGeom prst="rect">
            <a:avLst/>
          </a:prstGeom>
        </p:spPr>
      </p:pic>
    </p:spTree>
    <p:extLst>
      <p:ext uri="{BB962C8B-B14F-4D97-AF65-F5344CB8AC3E}">
        <p14:creationId xmlns:p14="http://schemas.microsoft.com/office/powerpoint/2010/main" val="25093198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EDE373-C9CA-4D40-A3A3-E653C5C41846}"/>
              </a:ext>
            </a:extLst>
          </p:cNvPr>
          <p:cNvSpPr txBox="1"/>
          <p:nvPr/>
        </p:nvSpPr>
        <p:spPr>
          <a:xfrm>
            <a:off x="86264" y="241539"/>
            <a:ext cx="6642340"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Traversal Graph – </a:t>
            </a:r>
            <a:r>
              <a:rPr lang="en-US" sz="2800" b="1" dirty="0" err="1">
                <a:latin typeface="Times New Roman" panose="02020603050405020304" pitchFamily="18" charset="0"/>
                <a:cs typeface="Times New Roman" panose="02020603050405020304" pitchFamily="18" charset="0"/>
              </a:rPr>
              <a:t>Duyệt</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Đồ</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Thị</a:t>
            </a:r>
            <a:endParaRPr lang="en-US" sz="28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F674C4A9-9A93-4223-A8F4-4F6FF191AA8D}"/>
              </a:ext>
            </a:extLst>
          </p:cNvPr>
          <p:cNvSpPr txBox="1"/>
          <p:nvPr/>
        </p:nvSpPr>
        <p:spPr>
          <a:xfrm>
            <a:off x="405441" y="841227"/>
            <a:ext cx="3994031" cy="461665"/>
          </a:xfrm>
          <a:prstGeom prst="rect">
            <a:avLst/>
          </a:prstGeom>
          <a:noFill/>
        </p:spPr>
        <p:txBody>
          <a:bodyPr wrap="square" rtlCol="0">
            <a:spAutoFit/>
          </a:bodyPr>
          <a:lstStyle/>
          <a:p>
            <a:r>
              <a:rPr lang="en-US" sz="2400" b="1" dirty="0" err="1">
                <a:latin typeface="Times New Roman" panose="02020603050405020304" pitchFamily="18" charset="0"/>
                <a:cs typeface="Times New Roman" panose="02020603050405020304" pitchFamily="18" charset="0"/>
              </a:rPr>
              <a:t>Duyệt</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theo</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chiều</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rộng</a:t>
            </a:r>
            <a:r>
              <a:rPr lang="en-US" sz="2400" b="1" dirty="0">
                <a:latin typeface="Times New Roman" panose="02020603050405020304" pitchFamily="18" charset="0"/>
                <a:cs typeface="Times New Roman" panose="02020603050405020304" pitchFamily="18" charset="0"/>
              </a:rPr>
              <a:t> - BFS</a:t>
            </a:r>
          </a:p>
        </p:txBody>
      </p:sp>
      <p:sp>
        <p:nvSpPr>
          <p:cNvPr id="4" name="TextBox 3">
            <a:extLst>
              <a:ext uri="{FF2B5EF4-FFF2-40B4-BE49-F238E27FC236}">
                <a16:creationId xmlns:a16="http://schemas.microsoft.com/office/drawing/2014/main" id="{5EA13440-AFF6-4E40-B561-0D4F8ED93F2A}"/>
              </a:ext>
            </a:extLst>
          </p:cNvPr>
          <p:cNvSpPr txBox="1"/>
          <p:nvPr/>
        </p:nvSpPr>
        <p:spPr>
          <a:xfrm>
            <a:off x="790906" y="1403526"/>
            <a:ext cx="6970143" cy="1877437"/>
          </a:xfrm>
          <a:prstGeom prst="rect">
            <a:avLst/>
          </a:prstGeom>
          <a:noFill/>
        </p:spPr>
        <p:txBody>
          <a:bodyPr wrap="square" rtlCol="0">
            <a:spAutoFit/>
          </a:bodyPr>
          <a:lstStyle/>
          <a:p>
            <a:r>
              <a:rPr lang="en-US" sz="2000" dirty="0">
                <a:latin typeface="+mj-lt"/>
              </a:rPr>
              <a:t>* </a:t>
            </a:r>
            <a:r>
              <a:rPr lang="vi-VN" sz="2000" dirty="0">
                <a:latin typeface="+mj-lt"/>
              </a:rPr>
              <a:t>Giải thuật tìm kiếm theo chiều rộng (Breadth First Search – viết tắt là BFS) duyệt qua một đồ thị theo chiều rộng và sử dụng hàng đợi (queue) để ghi nhớ đỉnh liền kề để bắt đầu việc tìm kiếm khi không gặp được đỉnh liền kề trong bất kỳ vòng lặp nào.</a:t>
            </a:r>
          </a:p>
          <a:p>
            <a:endParaRPr lang="vi-VN" dirty="0"/>
          </a:p>
          <a:p>
            <a:endParaRPr lang="en-US" dirty="0"/>
          </a:p>
        </p:txBody>
      </p:sp>
      <p:pic>
        <p:nvPicPr>
          <p:cNvPr id="6" name="Picture 5">
            <a:extLst>
              <a:ext uri="{FF2B5EF4-FFF2-40B4-BE49-F238E27FC236}">
                <a16:creationId xmlns:a16="http://schemas.microsoft.com/office/drawing/2014/main" id="{911C5B19-B7FB-411C-9A3A-38353D4871B2}"/>
              </a:ext>
            </a:extLst>
          </p:cNvPr>
          <p:cNvPicPr>
            <a:picLocks noChangeAspect="1"/>
          </p:cNvPicPr>
          <p:nvPr/>
        </p:nvPicPr>
        <p:blipFill>
          <a:blip r:embed="rId2"/>
          <a:stretch>
            <a:fillRect/>
          </a:stretch>
        </p:blipFill>
        <p:spPr>
          <a:xfrm>
            <a:off x="8261382" y="1453854"/>
            <a:ext cx="3139712" cy="3444538"/>
          </a:xfrm>
          <a:prstGeom prst="rect">
            <a:avLst/>
          </a:prstGeom>
        </p:spPr>
      </p:pic>
      <p:sp>
        <p:nvSpPr>
          <p:cNvPr id="7" name="TextBox 6">
            <a:extLst>
              <a:ext uri="{FF2B5EF4-FFF2-40B4-BE49-F238E27FC236}">
                <a16:creationId xmlns:a16="http://schemas.microsoft.com/office/drawing/2014/main" id="{3CBEF83E-8E8D-4D95-968C-97353DB5941D}"/>
              </a:ext>
            </a:extLst>
          </p:cNvPr>
          <p:cNvSpPr txBox="1"/>
          <p:nvPr/>
        </p:nvSpPr>
        <p:spPr>
          <a:xfrm>
            <a:off x="790906" y="2880378"/>
            <a:ext cx="6541547" cy="2523768"/>
          </a:xfrm>
          <a:prstGeom prst="rect">
            <a:avLst/>
          </a:prstGeom>
          <a:noFill/>
        </p:spPr>
        <p:txBody>
          <a:bodyPr wrap="square" rtlCol="0">
            <a:spAutoFit/>
          </a:bodyPr>
          <a:lstStyle/>
          <a:p>
            <a:pPr algn="just">
              <a:buFont typeface="Arial" panose="020B0604020202020204" pitchFamily="34" charset="0"/>
              <a:buChar char="•"/>
            </a:pPr>
            <a:r>
              <a:rPr lang="vi-VN" sz="2000" b="1" i="0" dirty="0">
                <a:solidFill>
                  <a:srgbClr val="333333"/>
                </a:solidFill>
                <a:effectLst/>
                <a:latin typeface="+mj-lt"/>
              </a:rPr>
              <a:t>Qui tắc 1</a:t>
            </a:r>
            <a:r>
              <a:rPr lang="vi-VN" sz="2000" b="0" i="0" dirty="0">
                <a:solidFill>
                  <a:srgbClr val="333333"/>
                </a:solidFill>
                <a:effectLst/>
                <a:latin typeface="+mj-lt"/>
              </a:rPr>
              <a:t>: Duyệt tiếp tới đỉnh liền kề mà chưa được duyệt. Đánh dấu đỉnh mà đã được duyệt. Hiển thị đỉnh đó và đẩy vào trong một hàng đợi (queue)..</a:t>
            </a:r>
          </a:p>
          <a:p>
            <a:pPr algn="just">
              <a:buFont typeface="Arial" panose="020B0604020202020204" pitchFamily="34" charset="0"/>
              <a:buChar char="•"/>
            </a:pPr>
            <a:r>
              <a:rPr lang="vi-VN" sz="2000" b="1" i="0" dirty="0">
                <a:solidFill>
                  <a:srgbClr val="333333"/>
                </a:solidFill>
                <a:effectLst/>
                <a:latin typeface="+mj-lt"/>
              </a:rPr>
              <a:t>Qui tắc 2</a:t>
            </a:r>
            <a:r>
              <a:rPr lang="vi-VN" sz="2000" b="0" i="0" dirty="0">
                <a:solidFill>
                  <a:srgbClr val="333333"/>
                </a:solidFill>
                <a:effectLst/>
                <a:latin typeface="+mj-lt"/>
              </a:rPr>
              <a:t>: Nếu không tìm thấy đỉnh liền kề, thì xóa đỉnh đầu tiên trong hàng đợi.</a:t>
            </a:r>
          </a:p>
          <a:p>
            <a:pPr algn="just">
              <a:buFont typeface="Arial" panose="020B0604020202020204" pitchFamily="34" charset="0"/>
              <a:buChar char="•"/>
            </a:pPr>
            <a:r>
              <a:rPr lang="vi-VN" sz="2000" b="1" i="0" dirty="0">
                <a:solidFill>
                  <a:srgbClr val="333333"/>
                </a:solidFill>
                <a:effectLst/>
                <a:latin typeface="+mj-lt"/>
              </a:rPr>
              <a:t>Qui tắc 3</a:t>
            </a:r>
            <a:r>
              <a:rPr lang="vi-VN" sz="2000" b="0" i="0" dirty="0">
                <a:solidFill>
                  <a:srgbClr val="333333"/>
                </a:solidFill>
                <a:effectLst/>
                <a:latin typeface="+mj-lt"/>
              </a:rPr>
              <a:t>: Lặp lại Qui tắc 1 và 2 cho tới khi hàng đợi là trống.</a:t>
            </a:r>
          </a:p>
          <a:p>
            <a:endParaRPr lang="en-US" dirty="0"/>
          </a:p>
        </p:txBody>
      </p:sp>
    </p:spTree>
    <p:extLst>
      <p:ext uri="{BB962C8B-B14F-4D97-AF65-F5344CB8AC3E}">
        <p14:creationId xmlns:p14="http://schemas.microsoft.com/office/powerpoint/2010/main" val="3111350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circle(in)">
                                      <p:cBhvr>
                                        <p:cTn id="7" dur="20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circle(in)">
                                      <p:cBhvr>
                                        <p:cTn id="17" dur="2000"/>
                                        <p:tgtEl>
                                          <p:spTgt spid="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circle(in)">
                                      <p:cBhvr>
                                        <p:cTn id="22" dur="20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nodeType="clickEffect">
                                  <p:stCondLst>
                                    <p:cond delay="0"/>
                                  </p:stCondLst>
                                  <p:childTnLst>
                                    <p:set>
                                      <p:cBhvr>
                                        <p:cTn id="26" dur="1" fill="hold">
                                          <p:stCondLst>
                                            <p:cond delay="0"/>
                                          </p:stCondLst>
                                        </p:cTn>
                                        <p:tgtEl>
                                          <p:spTgt spid="7">
                                            <p:txEl>
                                              <p:pRg st="0" end="0"/>
                                            </p:txEl>
                                          </p:spTgt>
                                        </p:tgtEl>
                                        <p:attrNameLst>
                                          <p:attrName>style.visibility</p:attrName>
                                        </p:attrNameLst>
                                      </p:cBhvr>
                                      <p:to>
                                        <p:strVal val="visible"/>
                                      </p:to>
                                    </p:set>
                                    <p:animEffect transition="in" filter="circle(in)">
                                      <p:cBhvr>
                                        <p:cTn id="27" dur="2000"/>
                                        <p:tgtEl>
                                          <p:spTgt spid="7">
                                            <p:txEl>
                                              <p:pRg st="0" end="0"/>
                                            </p:txEl>
                                          </p:spTgt>
                                        </p:tgtEl>
                                      </p:cBhvr>
                                    </p:animEffect>
                                  </p:childTnLst>
                                </p:cTn>
                              </p:par>
                              <p:par>
                                <p:cTn id="28" presetID="6" presetClass="entr" presetSubtype="16" fill="hold" nodeType="withEffect">
                                  <p:stCondLst>
                                    <p:cond delay="0"/>
                                  </p:stCondLst>
                                  <p:childTnLst>
                                    <p:set>
                                      <p:cBhvr>
                                        <p:cTn id="29" dur="1" fill="hold">
                                          <p:stCondLst>
                                            <p:cond delay="0"/>
                                          </p:stCondLst>
                                        </p:cTn>
                                        <p:tgtEl>
                                          <p:spTgt spid="7">
                                            <p:txEl>
                                              <p:pRg st="1" end="1"/>
                                            </p:txEl>
                                          </p:spTgt>
                                        </p:tgtEl>
                                        <p:attrNameLst>
                                          <p:attrName>style.visibility</p:attrName>
                                        </p:attrNameLst>
                                      </p:cBhvr>
                                      <p:to>
                                        <p:strVal val="visible"/>
                                      </p:to>
                                    </p:set>
                                    <p:animEffect transition="in" filter="circle(in)">
                                      <p:cBhvr>
                                        <p:cTn id="30" dur="2000"/>
                                        <p:tgtEl>
                                          <p:spTgt spid="7">
                                            <p:txEl>
                                              <p:pRg st="1" end="1"/>
                                            </p:txEl>
                                          </p:spTgt>
                                        </p:tgtEl>
                                      </p:cBhvr>
                                    </p:animEffect>
                                  </p:childTnLst>
                                </p:cTn>
                              </p:par>
                              <p:par>
                                <p:cTn id="31" presetID="6" presetClass="entr" presetSubtype="16" fill="hold" nodeType="withEffect">
                                  <p:stCondLst>
                                    <p:cond delay="0"/>
                                  </p:stCondLst>
                                  <p:childTnLst>
                                    <p:set>
                                      <p:cBhvr>
                                        <p:cTn id="32" dur="1" fill="hold">
                                          <p:stCondLst>
                                            <p:cond delay="0"/>
                                          </p:stCondLst>
                                        </p:cTn>
                                        <p:tgtEl>
                                          <p:spTgt spid="7">
                                            <p:txEl>
                                              <p:pRg st="2" end="2"/>
                                            </p:txEl>
                                          </p:spTgt>
                                        </p:tgtEl>
                                        <p:attrNameLst>
                                          <p:attrName>style.visibility</p:attrName>
                                        </p:attrNameLst>
                                      </p:cBhvr>
                                      <p:to>
                                        <p:strVal val="visible"/>
                                      </p:to>
                                    </p:set>
                                    <p:animEffect transition="in" filter="circle(in)">
                                      <p:cBhvr>
                                        <p:cTn id="33" dur="20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EEA869E1-F851-4A52-92F5-77E592B76A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33" name="Picture 32">
            <a:extLst>
              <a:ext uri="{FF2B5EF4-FFF2-40B4-BE49-F238E27FC236}">
                <a16:creationId xmlns:a16="http://schemas.microsoft.com/office/drawing/2014/main" id="{B083AD55-8296-44BD-8E14-DD2DDBC351B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5" name="Straight Connector 34">
            <a:extLst>
              <a:ext uri="{FF2B5EF4-FFF2-40B4-BE49-F238E27FC236}">
                <a16:creationId xmlns:a16="http://schemas.microsoft.com/office/drawing/2014/main" id="{2BF46B26-15FC-4C5A-94FA-AE9ED64B5C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ADF1045-FC61-45F9-B214-2286C96759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39" name="Rectangle 38">
            <a:extLst>
              <a:ext uri="{FF2B5EF4-FFF2-40B4-BE49-F238E27FC236}">
                <a16:creationId xmlns:a16="http://schemas.microsoft.com/office/drawing/2014/main" id="{EA042132-EF3E-4DCA-8B23-D054AFC9F8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1" name="Straight Connector 40">
            <a:extLst>
              <a:ext uri="{FF2B5EF4-FFF2-40B4-BE49-F238E27FC236}">
                <a16:creationId xmlns:a16="http://schemas.microsoft.com/office/drawing/2014/main" id="{C6561942-7576-4906-820D-5DBB2DEE7BE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7" y="1847088"/>
            <a:ext cx="5548039"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extBox 1">
            <a:extLst>
              <a:ext uri="{FF2B5EF4-FFF2-40B4-BE49-F238E27FC236}">
                <a16:creationId xmlns:a16="http://schemas.microsoft.com/office/drawing/2014/main" id="{C0BF83A0-2D62-4664-9DC9-9274E8740589}"/>
              </a:ext>
            </a:extLst>
          </p:cNvPr>
          <p:cNvSpPr txBox="1"/>
          <p:nvPr/>
        </p:nvSpPr>
        <p:spPr>
          <a:xfrm>
            <a:off x="1451579" y="804519"/>
            <a:ext cx="5550357" cy="1049235"/>
          </a:xfrm>
          <a:prstGeom prst="rect">
            <a:avLst/>
          </a:prstGeom>
        </p:spPr>
        <p:txBody>
          <a:bodyPr vert="horz" lIns="91440" tIns="45720" rIns="91440" bIns="45720" rtlCol="0" anchor="t">
            <a:normAutofit/>
          </a:bodyPr>
          <a:lstStyle/>
          <a:p>
            <a:pPr defTabSz="914400">
              <a:lnSpc>
                <a:spcPct val="90000"/>
              </a:lnSpc>
              <a:spcBef>
                <a:spcPct val="0"/>
              </a:spcBef>
              <a:spcAft>
                <a:spcPts val="600"/>
              </a:spcAft>
            </a:pPr>
            <a:r>
              <a:rPr lang="en-US" sz="3200" cap="all" dirty="0">
                <a:latin typeface="Times New Roman" panose="02020603050405020304" pitchFamily="18" charset="0"/>
                <a:ea typeface="+mj-ea"/>
                <a:cs typeface="Times New Roman" panose="02020603050405020304" pitchFamily="18" charset="0"/>
              </a:rPr>
              <a:t>GIẢI THUẬT TÌM ĐƯỜNG ĐI NGẮN NHẤT – </a:t>
            </a:r>
            <a:r>
              <a:rPr lang="en-US" sz="3200" cap="all" dirty="0" err="1">
                <a:latin typeface="Times New Roman" panose="02020603050405020304" pitchFamily="18" charset="0"/>
                <a:ea typeface="+mj-ea"/>
                <a:cs typeface="Times New Roman" panose="02020603050405020304" pitchFamily="18" charset="0"/>
              </a:rPr>
              <a:t>DIJKstrA</a:t>
            </a:r>
            <a:endParaRPr lang="en-US" sz="3200" cap="all" dirty="0">
              <a:latin typeface="Times New Roman" panose="02020603050405020304" pitchFamily="18" charset="0"/>
              <a:ea typeface="+mj-ea"/>
              <a:cs typeface="Times New Roman" panose="02020603050405020304" pitchFamily="18" charset="0"/>
            </a:endParaRPr>
          </a:p>
        </p:txBody>
      </p:sp>
      <p:sp>
        <p:nvSpPr>
          <p:cNvPr id="43" name="Rectangle 42">
            <a:extLst>
              <a:ext uri="{FF2B5EF4-FFF2-40B4-BE49-F238E27FC236}">
                <a16:creationId xmlns:a16="http://schemas.microsoft.com/office/drawing/2014/main" id="{76E2642F-6025-4B22-A283-9B60F4765D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TextBox 2">
            <a:extLst>
              <a:ext uri="{FF2B5EF4-FFF2-40B4-BE49-F238E27FC236}">
                <a16:creationId xmlns:a16="http://schemas.microsoft.com/office/drawing/2014/main" id="{E6999EEA-B29B-4B61-BA8E-57BCCEA84FAD}"/>
              </a:ext>
            </a:extLst>
          </p:cNvPr>
          <p:cNvSpPr txBox="1"/>
          <p:nvPr/>
        </p:nvSpPr>
        <p:spPr>
          <a:xfrm>
            <a:off x="1451579" y="2015732"/>
            <a:ext cx="5783101" cy="3450613"/>
          </a:xfrm>
          <a:prstGeom prst="rect">
            <a:avLst/>
          </a:prstGeom>
        </p:spPr>
        <p:txBody>
          <a:bodyPr vert="horz" lIns="91440" tIns="45720" rIns="91440" bIns="45720" rtlCol="0" anchor="t">
            <a:normAutofit/>
          </a:bodyPr>
          <a:lstStyle/>
          <a:p>
            <a:pPr marL="285750" indent="-228600" defTabSz="914400">
              <a:lnSpc>
                <a:spcPct val="120000"/>
              </a:lnSpc>
              <a:spcAft>
                <a:spcPts val="600"/>
              </a:spcAft>
              <a:buClr>
                <a:schemeClr val="accent1"/>
              </a:buClr>
              <a:buSzPct val="100000"/>
              <a:buFont typeface="Arial" panose="020B0604020202020204" pitchFamily="34" charset="0"/>
              <a:buChar char="•"/>
            </a:pPr>
            <a:r>
              <a:rPr lang="en-US" sz="2000" b="1" dirty="0" err="1">
                <a:latin typeface="Times New Roman" panose="02020603050405020304" pitchFamily="18" charset="0"/>
                <a:cs typeface="Times New Roman" panose="02020603050405020304" pitchFamily="18" charset="0"/>
              </a:rPr>
              <a:t>Thuật</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toán</a:t>
            </a:r>
            <a:r>
              <a:rPr lang="en-US" sz="2000" b="1" dirty="0">
                <a:latin typeface="Times New Roman" panose="02020603050405020304" pitchFamily="18" charset="0"/>
                <a:cs typeface="Times New Roman" panose="02020603050405020304" pitchFamily="18" charset="0"/>
              </a:rPr>
              <a:t> Dijkstra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trong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những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thuật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toán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cổ</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điển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để</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giải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quyết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bài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toán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tìm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đường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ngắn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nhất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từ</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điểm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trước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tới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tất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cả</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điểm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còn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lại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trong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đồ</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thị</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trọng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số</a:t>
            </a:r>
            <a:r>
              <a:rPr lang="en-US" sz="2000" dirty="0">
                <a:latin typeface="Times New Roman" panose="02020603050405020304" pitchFamily="18" charset="0"/>
                <a:cs typeface="Times New Roman" panose="02020603050405020304" pitchFamily="18" charset="0"/>
              </a:rPr>
              <a:t>. </a:t>
            </a:r>
          </a:p>
          <a:p>
            <a:pPr marL="285750" indent="-228600" defTabSz="914400">
              <a:lnSpc>
                <a:spcPct val="120000"/>
              </a:lnSpc>
              <a:spcAft>
                <a:spcPts val="600"/>
              </a:spcAft>
              <a:buClr>
                <a:schemeClr val="accent1"/>
              </a:buClr>
              <a:buSzPct val="1000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285750" indent="-228600" defTabSz="914400">
              <a:lnSpc>
                <a:spcPct val="120000"/>
              </a:lnSpc>
              <a:spcAft>
                <a:spcPts val="600"/>
              </a:spcAft>
              <a:buClr>
                <a:schemeClr val="accent1"/>
              </a:buClr>
              <a:buSzPct val="100000"/>
              <a:buFont typeface="Arial" panose="020B0604020202020204" pitchFamily="34" charset="0"/>
              <a:buChar char="•"/>
            </a:pPr>
            <a:r>
              <a:rPr lang="en-US" sz="2000" b="1" dirty="0" err="1">
                <a:latin typeface="Times New Roman" panose="02020603050405020304" pitchFamily="18" charset="0"/>
                <a:cs typeface="Times New Roman" panose="02020603050405020304" pitchFamily="18" charset="0"/>
              </a:rPr>
              <a:t>Thuật</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toán</a:t>
            </a:r>
            <a:r>
              <a:rPr lang="en-US" sz="2000" b="1" dirty="0">
                <a:latin typeface="Times New Roman" panose="02020603050405020304" pitchFamily="18" charset="0"/>
                <a:cs typeface="Times New Roman" panose="02020603050405020304" pitchFamily="18" charset="0"/>
              </a:rPr>
              <a:t> Dijkstra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thể</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giải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quyết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bài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toán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tìm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đường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ngắn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nhất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trên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đồ</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thị</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vô</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hướng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lẫn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hướng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miễn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trọng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số</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không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âm</a:t>
            </a:r>
            <a:r>
              <a:rPr lang="en-US" sz="2000" dirty="0">
                <a:latin typeface="Times New Roman" panose="02020603050405020304" pitchFamily="18" charset="0"/>
                <a:cs typeface="Times New Roman" panose="02020603050405020304" pitchFamily="18" charset="0"/>
              </a:rPr>
              <a:t>.</a:t>
            </a:r>
          </a:p>
          <a:p>
            <a:pPr marL="285750" indent="-228600" defTabSz="914400">
              <a:lnSpc>
                <a:spcPct val="120000"/>
              </a:lnSpc>
              <a:spcAft>
                <a:spcPts val="600"/>
              </a:spcAft>
              <a:buClr>
                <a:schemeClr val="accent1"/>
              </a:buClr>
              <a:buSzPct val="100000"/>
              <a:buFont typeface="Arial" panose="020B0604020202020204" pitchFamily="34" charset="0"/>
              <a:buChar char="•"/>
            </a:pPr>
            <a:endParaRPr lang="en-US" dirty="0"/>
          </a:p>
        </p:txBody>
      </p:sp>
      <p:grpSp>
        <p:nvGrpSpPr>
          <p:cNvPr id="45" name="Group 44">
            <a:extLst>
              <a:ext uri="{FF2B5EF4-FFF2-40B4-BE49-F238E27FC236}">
                <a16:creationId xmlns:a16="http://schemas.microsoft.com/office/drawing/2014/main" id="{447C2785-96A0-48E9-A4E1-3E0DD3C4B6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77388" y="482171"/>
            <a:ext cx="4074533" cy="5149101"/>
            <a:chOff x="7463259" y="583365"/>
            <a:chExt cx="4074533" cy="5181928"/>
          </a:xfrm>
        </p:grpSpPr>
        <p:sp>
          <p:nvSpPr>
            <p:cNvPr id="46" name="Rectangle 45">
              <a:extLst>
                <a:ext uri="{FF2B5EF4-FFF2-40B4-BE49-F238E27FC236}">
                  <a16:creationId xmlns:a16="http://schemas.microsoft.com/office/drawing/2014/main" id="{4719DBFA-503D-4176-91F9-F526497114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9" y="583365"/>
              <a:ext cx="4074533"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563365FB-D39D-4CCB-B9D7-70896EA52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8" y="915807"/>
              <a:ext cx="3450289"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49" name="Rectangle 48">
            <a:extLst>
              <a:ext uri="{FF2B5EF4-FFF2-40B4-BE49-F238E27FC236}">
                <a16:creationId xmlns:a16="http://schemas.microsoft.com/office/drawing/2014/main" id="{2D87176B-036A-46E9-88B6-B602D3C1CB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53869" y="976036"/>
            <a:ext cx="3122837" cy="4138331"/>
          </a:xfrm>
          <a:prstGeom prst="rect">
            <a:avLst/>
          </a:prstGeom>
          <a:solidFill>
            <a:schemeClr val="bg1"/>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44A2EAF3-C83A-4269-A75F-82074CB5C777}"/>
              </a:ext>
            </a:extLst>
          </p:cNvPr>
          <p:cNvPicPr>
            <a:picLocks noChangeAspect="1"/>
          </p:cNvPicPr>
          <p:nvPr/>
        </p:nvPicPr>
        <p:blipFill>
          <a:blip r:embed="rId3"/>
          <a:stretch>
            <a:fillRect/>
          </a:stretch>
        </p:blipFill>
        <p:spPr>
          <a:xfrm>
            <a:off x="8148635" y="1149086"/>
            <a:ext cx="2799103" cy="1850789"/>
          </a:xfrm>
          <a:prstGeom prst="rect">
            <a:avLst/>
          </a:prstGeom>
        </p:spPr>
      </p:pic>
      <p:pic>
        <p:nvPicPr>
          <p:cNvPr id="5" name="Picture 4">
            <a:extLst>
              <a:ext uri="{FF2B5EF4-FFF2-40B4-BE49-F238E27FC236}">
                <a16:creationId xmlns:a16="http://schemas.microsoft.com/office/drawing/2014/main" id="{211BB6E7-90A7-4EE4-8E13-792AF03BD1F7}"/>
              </a:ext>
            </a:extLst>
          </p:cNvPr>
          <p:cNvPicPr>
            <a:picLocks noChangeAspect="1"/>
          </p:cNvPicPr>
          <p:nvPr/>
        </p:nvPicPr>
        <p:blipFill>
          <a:blip r:embed="rId4"/>
          <a:stretch>
            <a:fillRect/>
          </a:stretch>
        </p:blipFill>
        <p:spPr>
          <a:xfrm>
            <a:off x="8116373" y="3157909"/>
            <a:ext cx="2799103" cy="1798424"/>
          </a:xfrm>
          <a:prstGeom prst="rect">
            <a:avLst/>
          </a:prstGeom>
        </p:spPr>
      </p:pic>
      <p:pic>
        <p:nvPicPr>
          <p:cNvPr id="51" name="Picture 50">
            <a:extLst>
              <a:ext uri="{FF2B5EF4-FFF2-40B4-BE49-F238E27FC236}">
                <a16:creationId xmlns:a16="http://schemas.microsoft.com/office/drawing/2014/main" id="{AC34D715-F6AF-42BD-B021-F46BF6B549B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53" name="Straight Connector 52">
            <a:extLst>
              <a:ext uri="{FF2B5EF4-FFF2-40B4-BE49-F238E27FC236}">
                <a16:creationId xmlns:a16="http://schemas.microsoft.com/office/drawing/2014/main" id="{EA5196A3-0319-4C04-B5B6-D1359F52F96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6324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circle(in)">
                                      <p:cBhvr>
                                        <p:cTn id="7" dur="20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arn(inVertic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arn(inVertical)">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barn(inVertical)">
                                      <p:cBhvr>
                                        <p:cTn id="2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F3E3A22-DE4F-442C-A93B-8DCBCCFC153C}"/>
              </a:ext>
            </a:extLst>
          </p:cNvPr>
          <p:cNvSpPr txBox="1"/>
          <p:nvPr/>
        </p:nvSpPr>
        <p:spPr>
          <a:xfrm>
            <a:off x="258792" y="112143"/>
            <a:ext cx="10308567" cy="769441"/>
          </a:xfrm>
          <a:prstGeom prst="rect">
            <a:avLst/>
          </a:prstGeom>
          <a:noFill/>
        </p:spPr>
        <p:txBody>
          <a:bodyPr wrap="square" rtlCol="0">
            <a:spAutoFit/>
          </a:bodyPr>
          <a:lstStyle/>
          <a:p>
            <a:r>
              <a:rPr lang="en-US" sz="2600" b="1" cap="all" dirty="0">
                <a:latin typeface="Times New Roman" panose="02020603050405020304" pitchFamily="18" charset="0"/>
                <a:ea typeface="+mj-ea"/>
                <a:cs typeface="Times New Roman" panose="02020603050405020304" pitchFamily="18" charset="0"/>
              </a:rPr>
              <a:t>GIẢI THUẬT TÌM ĐƯỜNG ĐI NGẮN NHẤT – </a:t>
            </a:r>
            <a:r>
              <a:rPr lang="en-US" sz="2600" b="1" cap="all" dirty="0" err="1">
                <a:latin typeface="Times New Roman" panose="02020603050405020304" pitchFamily="18" charset="0"/>
                <a:ea typeface="+mj-ea"/>
                <a:cs typeface="Times New Roman" panose="02020603050405020304" pitchFamily="18" charset="0"/>
              </a:rPr>
              <a:t>DIJKstrA</a:t>
            </a:r>
            <a:endParaRPr lang="en-US" sz="2600" b="1" cap="all" dirty="0">
              <a:latin typeface="Times New Roman" panose="02020603050405020304" pitchFamily="18" charset="0"/>
              <a:ea typeface="+mj-ea"/>
              <a:cs typeface="Times New Roman" panose="02020603050405020304" pitchFamily="18" charset="0"/>
            </a:endParaRPr>
          </a:p>
          <a:p>
            <a:endParaRPr lang="en-US" dirty="0"/>
          </a:p>
        </p:txBody>
      </p:sp>
      <p:sp>
        <p:nvSpPr>
          <p:cNvPr id="7" name="Rectangle 3">
            <a:extLst>
              <a:ext uri="{FF2B5EF4-FFF2-40B4-BE49-F238E27FC236}">
                <a16:creationId xmlns:a16="http://schemas.microsoft.com/office/drawing/2014/main" id="{C695CE0E-FD87-44AF-98E1-B49611DEA945}"/>
              </a:ext>
            </a:extLst>
          </p:cNvPr>
          <p:cNvSpPr>
            <a:spLocks noChangeArrowheads="1"/>
          </p:cNvSpPr>
          <p:nvPr/>
        </p:nvSpPr>
        <p:spPr bwMode="auto">
          <a:xfrm>
            <a:off x="189781" y="883274"/>
            <a:ext cx="7280694" cy="923330"/>
          </a:xfrm>
          <a:prstGeom prst="rect">
            <a:avLst/>
          </a:prstGeom>
          <a:solidFill>
            <a:srgbClr val="EEEEE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Bài</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toán</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Cho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một</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đồ</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thị</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trọng</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số</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gồm</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các</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nodes A,B,C,D,E,F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và</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khoảng</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cách</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giữa</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các</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nodes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tương</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ứng</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với</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các</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cạnh</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như</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hình</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Tìm</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đường</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đi</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ngắn</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nhất</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từ</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node A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đến</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các</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node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còn</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lại</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trong</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đồ</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err="1">
                <a:ln>
                  <a:noFill/>
                </a:ln>
                <a:solidFill>
                  <a:schemeClr val="tx1">
                    <a:lumMod val="85000"/>
                    <a:lumOff val="15000"/>
                  </a:schemeClr>
                </a:solidFill>
                <a:effectLst/>
                <a:latin typeface="Times New Roman" panose="02020603050405020304" pitchFamily="18" charset="0"/>
                <a:cs typeface="Times New Roman" panose="02020603050405020304" pitchFamily="18" charset="0"/>
              </a:rPr>
              <a:t>thị</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a:t>
            </a:r>
          </a:p>
        </p:txBody>
      </p:sp>
      <p:sp>
        <p:nvSpPr>
          <p:cNvPr id="8" name="TextBox 7">
            <a:extLst>
              <a:ext uri="{FF2B5EF4-FFF2-40B4-BE49-F238E27FC236}">
                <a16:creationId xmlns:a16="http://schemas.microsoft.com/office/drawing/2014/main" id="{445A67A2-B913-404A-91BF-7076AC5553BB}"/>
              </a:ext>
            </a:extLst>
          </p:cNvPr>
          <p:cNvSpPr txBox="1"/>
          <p:nvPr/>
        </p:nvSpPr>
        <p:spPr>
          <a:xfrm>
            <a:off x="592348" y="2413337"/>
            <a:ext cx="5503652" cy="2031325"/>
          </a:xfrm>
          <a:prstGeom prst="rect">
            <a:avLst/>
          </a:prstGeom>
          <a:noFill/>
        </p:spPr>
        <p:txBody>
          <a:bodyPr wrap="square" rtlCol="0">
            <a:spAutoFit/>
          </a:bodyPr>
          <a:lstStyle/>
          <a:p>
            <a:pPr algn="l"/>
            <a:r>
              <a:rPr lang="vi-VN" b="0" i="0" dirty="0">
                <a:solidFill>
                  <a:srgbClr val="1B1B1B"/>
                </a:solidFill>
                <a:effectLst/>
                <a:latin typeface="Open Sans" panose="020B0606030504020204" pitchFamily="34" charset="0"/>
              </a:rPr>
              <a:t>Đường đi ngắn nhất từ A đến 5 node còn lại:</a:t>
            </a:r>
          </a:p>
          <a:p>
            <a:pPr algn="l">
              <a:buFont typeface="Arial" panose="020B0604020202020204" pitchFamily="34" charset="0"/>
              <a:buChar char="•"/>
            </a:pPr>
            <a:r>
              <a:rPr lang="vi-VN" b="1" i="0" dirty="0">
                <a:solidFill>
                  <a:srgbClr val="1B1B1B"/>
                </a:solidFill>
                <a:effectLst/>
                <a:latin typeface="Open Sans" panose="020B0606030504020204" pitchFamily="34" charset="0"/>
              </a:rPr>
              <a:t>Từ A -&gt; B</a:t>
            </a:r>
            <a:r>
              <a:rPr lang="vi-VN" b="0" i="0" dirty="0">
                <a:solidFill>
                  <a:srgbClr val="1B1B1B"/>
                </a:solidFill>
                <a:effectLst/>
                <a:latin typeface="Open Sans" panose="020B0606030504020204" pitchFamily="34" charset="0"/>
              </a:rPr>
              <a:t> : A - B, tổng độ dài đường đi = 2</a:t>
            </a:r>
          </a:p>
          <a:p>
            <a:pPr algn="l">
              <a:buFont typeface="Arial" panose="020B0604020202020204" pitchFamily="34" charset="0"/>
              <a:buChar char="•"/>
            </a:pPr>
            <a:r>
              <a:rPr lang="vi-VN" b="1" i="0" dirty="0">
                <a:solidFill>
                  <a:srgbClr val="1B1B1B"/>
                </a:solidFill>
                <a:effectLst/>
                <a:latin typeface="Open Sans" panose="020B0606030504020204" pitchFamily="34" charset="0"/>
              </a:rPr>
              <a:t>Từ A -&gt; C</a:t>
            </a:r>
            <a:r>
              <a:rPr lang="vi-VN" b="0" i="0" dirty="0">
                <a:solidFill>
                  <a:srgbClr val="1B1B1B"/>
                </a:solidFill>
                <a:effectLst/>
                <a:latin typeface="Open Sans" panose="020B0606030504020204" pitchFamily="34" charset="0"/>
              </a:rPr>
              <a:t> : A –</a:t>
            </a:r>
            <a:r>
              <a:rPr lang="en-US" b="0" i="0" dirty="0">
                <a:solidFill>
                  <a:srgbClr val="1B1B1B"/>
                </a:solidFill>
                <a:effectLst/>
                <a:latin typeface="Open Sans" panose="020B0606030504020204" pitchFamily="34" charset="0"/>
              </a:rPr>
              <a:t> D - </a:t>
            </a:r>
            <a:r>
              <a:rPr lang="vi-VN" b="0" i="0" dirty="0">
                <a:solidFill>
                  <a:srgbClr val="1B1B1B"/>
                </a:solidFill>
                <a:effectLst/>
                <a:latin typeface="Open Sans" panose="020B0606030504020204" pitchFamily="34" charset="0"/>
              </a:rPr>
              <a:t>C, tổng độ dài đường đi = </a:t>
            </a:r>
            <a:r>
              <a:rPr lang="en-US" b="0" i="0" dirty="0">
                <a:solidFill>
                  <a:srgbClr val="1B1B1B"/>
                </a:solidFill>
                <a:effectLst/>
                <a:latin typeface="Open Sans" panose="020B0606030504020204" pitchFamily="34" charset="0"/>
              </a:rPr>
              <a:t>4</a:t>
            </a:r>
            <a:endParaRPr lang="vi-VN" b="0" i="0" dirty="0">
              <a:solidFill>
                <a:srgbClr val="1B1B1B"/>
              </a:solidFill>
              <a:effectLst/>
              <a:latin typeface="Open Sans" panose="020B0606030504020204" pitchFamily="34" charset="0"/>
            </a:endParaRPr>
          </a:p>
          <a:p>
            <a:pPr algn="l">
              <a:buFont typeface="Arial" panose="020B0604020202020204" pitchFamily="34" charset="0"/>
              <a:buChar char="•"/>
            </a:pPr>
            <a:r>
              <a:rPr lang="vi-VN" b="1" i="0" dirty="0">
                <a:solidFill>
                  <a:srgbClr val="1B1B1B"/>
                </a:solidFill>
                <a:effectLst/>
                <a:latin typeface="Open Sans" panose="020B0606030504020204" pitchFamily="34" charset="0"/>
              </a:rPr>
              <a:t>Từ A -&gt; D</a:t>
            </a:r>
            <a:r>
              <a:rPr lang="vi-VN" b="0" i="0" dirty="0">
                <a:solidFill>
                  <a:srgbClr val="1B1B1B"/>
                </a:solidFill>
                <a:effectLst/>
                <a:latin typeface="Open Sans" panose="020B0606030504020204" pitchFamily="34" charset="0"/>
              </a:rPr>
              <a:t> : A - D, tổng độ dài đường đi = 1</a:t>
            </a:r>
          </a:p>
          <a:p>
            <a:pPr algn="l">
              <a:buFont typeface="Arial" panose="020B0604020202020204" pitchFamily="34" charset="0"/>
              <a:buChar char="•"/>
            </a:pPr>
            <a:r>
              <a:rPr lang="vi-VN" b="1" i="0" dirty="0">
                <a:solidFill>
                  <a:srgbClr val="1B1B1B"/>
                </a:solidFill>
                <a:effectLst/>
                <a:latin typeface="Open Sans" panose="020B0606030504020204" pitchFamily="34" charset="0"/>
              </a:rPr>
              <a:t>Từ A -&gt; E</a:t>
            </a:r>
            <a:r>
              <a:rPr lang="vi-VN" b="0" i="0" dirty="0">
                <a:solidFill>
                  <a:srgbClr val="1B1B1B"/>
                </a:solidFill>
                <a:effectLst/>
                <a:latin typeface="Open Sans" panose="020B0606030504020204" pitchFamily="34" charset="0"/>
              </a:rPr>
              <a:t> : A - D - E, tổng độ dài đường đi = 2</a:t>
            </a:r>
          </a:p>
          <a:p>
            <a:pPr algn="l">
              <a:buFont typeface="Arial" panose="020B0604020202020204" pitchFamily="34" charset="0"/>
              <a:buChar char="•"/>
            </a:pPr>
            <a:r>
              <a:rPr lang="vi-VN" b="1" i="0" dirty="0">
                <a:solidFill>
                  <a:srgbClr val="1B1B1B"/>
                </a:solidFill>
                <a:effectLst/>
                <a:latin typeface="Open Sans" panose="020B0606030504020204" pitchFamily="34" charset="0"/>
              </a:rPr>
              <a:t>Từ A -&gt; F</a:t>
            </a:r>
            <a:r>
              <a:rPr lang="vi-VN" b="0" i="0" dirty="0">
                <a:solidFill>
                  <a:srgbClr val="1B1B1B"/>
                </a:solidFill>
                <a:effectLst/>
                <a:latin typeface="Open Sans" panose="020B0606030504020204" pitchFamily="34" charset="0"/>
              </a:rPr>
              <a:t> : A - D - E - F, tổng độ dài đường đi = 4</a:t>
            </a:r>
          </a:p>
          <a:p>
            <a:endParaRPr lang="en-US" dirty="0"/>
          </a:p>
        </p:txBody>
      </p:sp>
      <p:pic>
        <p:nvPicPr>
          <p:cNvPr id="10" name="Picture 9">
            <a:extLst>
              <a:ext uri="{FF2B5EF4-FFF2-40B4-BE49-F238E27FC236}">
                <a16:creationId xmlns:a16="http://schemas.microsoft.com/office/drawing/2014/main" id="{4C1E00D3-67C4-4BB2-A939-A09E81E730D4}"/>
              </a:ext>
            </a:extLst>
          </p:cNvPr>
          <p:cNvPicPr>
            <a:picLocks noChangeAspect="1"/>
          </p:cNvPicPr>
          <p:nvPr/>
        </p:nvPicPr>
        <p:blipFill>
          <a:blip r:embed="rId2"/>
          <a:stretch>
            <a:fillRect/>
          </a:stretch>
        </p:blipFill>
        <p:spPr>
          <a:xfrm>
            <a:off x="7142672" y="1806604"/>
            <a:ext cx="4313353" cy="4033296"/>
          </a:xfrm>
          <a:prstGeom prst="rect">
            <a:avLst/>
          </a:prstGeom>
        </p:spPr>
      </p:pic>
    </p:spTree>
    <p:extLst>
      <p:ext uri="{BB962C8B-B14F-4D97-AF65-F5344CB8AC3E}">
        <p14:creationId xmlns:p14="http://schemas.microsoft.com/office/powerpoint/2010/main" val="3367666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barn(inVertical)">
                                      <p:cBhvr>
                                        <p:cTn id="12" dur="500"/>
                                        <p:tgtEl>
                                          <p:spTgt spid="7">
                                            <p:txEl>
                                              <p:pRg st="0" end="0"/>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animEffect transition="in" filter="barn(inVertical)">
                                      <p:cBhvr>
                                        <p:cTn id="15" dur="500"/>
                                        <p:tgtEl>
                                          <p:spTgt spid="7">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barn(inVertical)">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nodeType="clickEffect">
                                  <p:stCondLst>
                                    <p:cond delay="0"/>
                                  </p:stCondLst>
                                  <p:childTnLst>
                                    <p:set>
                                      <p:cBhvr>
                                        <p:cTn id="24" dur="1" fill="hold">
                                          <p:stCondLst>
                                            <p:cond delay="0"/>
                                          </p:stCondLst>
                                        </p:cTn>
                                        <p:tgtEl>
                                          <p:spTgt spid="8">
                                            <p:txEl>
                                              <p:pRg st="0" end="0"/>
                                            </p:txEl>
                                          </p:spTgt>
                                        </p:tgtEl>
                                        <p:attrNameLst>
                                          <p:attrName>style.visibility</p:attrName>
                                        </p:attrNameLst>
                                      </p:cBhvr>
                                      <p:to>
                                        <p:strVal val="visible"/>
                                      </p:to>
                                    </p:set>
                                    <p:animEffect transition="in" filter="barn(inVertical)">
                                      <p:cBhvr>
                                        <p:cTn id="25" dur="500"/>
                                        <p:tgtEl>
                                          <p:spTgt spid="8">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nodeType="clickEffect">
                                  <p:stCondLst>
                                    <p:cond delay="0"/>
                                  </p:stCondLst>
                                  <p:childTnLst>
                                    <p:set>
                                      <p:cBhvr>
                                        <p:cTn id="29" dur="1" fill="hold">
                                          <p:stCondLst>
                                            <p:cond delay="0"/>
                                          </p:stCondLst>
                                        </p:cTn>
                                        <p:tgtEl>
                                          <p:spTgt spid="8">
                                            <p:txEl>
                                              <p:pRg st="1" end="1"/>
                                            </p:txEl>
                                          </p:spTgt>
                                        </p:tgtEl>
                                        <p:attrNameLst>
                                          <p:attrName>style.visibility</p:attrName>
                                        </p:attrNameLst>
                                      </p:cBhvr>
                                      <p:to>
                                        <p:strVal val="visible"/>
                                      </p:to>
                                    </p:set>
                                    <p:animEffect transition="in" filter="barn(inVertical)">
                                      <p:cBhvr>
                                        <p:cTn id="30" dur="500"/>
                                        <p:tgtEl>
                                          <p:spTgt spid="8">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nodeType="clickEffect">
                                  <p:stCondLst>
                                    <p:cond delay="0"/>
                                  </p:stCondLst>
                                  <p:childTnLst>
                                    <p:set>
                                      <p:cBhvr>
                                        <p:cTn id="34" dur="1" fill="hold">
                                          <p:stCondLst>
                                            <p:cond delay="0"/>
                                          </p:stCondLst>
                                        </p:cTn>
                                        <p:tgtEl>
                                          <p:spTgt spid="8">
                                            <p:txEl>
                                              <p:pRg st="2" end="2"/>
                                            </p:txEl>
                                          </p:spTgt>
                                        </p:tgtEl>
                                        <p:attrNameLst>
                                          <p:attrName>style.visibility</p:attrName>
                                        </p:attrNameLst>
                                      </p:cBhvr>
                                      <p:to>
                                        <p:strVal val="visible"/>
                                      </p:to>
                                    </p:set>
                                    <p:animEffect transition="in" filter="barn(inVertical)">
                                      <p:cBhvr>
                                        <p:cTn id="35" dur="500"/>
                                        <p:tgtEl>
                                          <p:spTgt spid="8">
                                            <p:txEl>
                                              <p:pRg st="2" end="2"/>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6" presetClass="entr" presetSubtype="21" fill="hold" nodeType="clickEffect">
                                  <p:stCondLst>
                                    <p:cond delay="0"/>
                                  </p:stCondLst>
                                  <p:childTnLst>
                                    <p:set>
                                      <p:cBhvr>
                                        <p:cTn id="39" dur="1" fill="hold">
                                          <p:stCondLst>
                                            <p:cond delay="0"/>
                                          </p:stCondLst>
                                        </p:cTn>
                                        <p:tgtEl>
                                          <p:spTgt spid="8">
                                            <p:txEl>
                                              <p:pRg st="3" end="3"/>
                                            </p:txEl>
                                          </p:spTgt>
                                        </p:tgtEl>
                                        <p:attrNameLst>
                                          <p:attrName>style.visibility</p:attrName>
                                        </p:attrNameLst>
                                      </p:cBhvr>
                                      <p:to>
                                        <p:strVal val="visible"/>
                                      </p:to>
                                    </p:set>
                                    <p:animEffect transition="in" filter="barn(inVertical)">
                                      <p:cBhvr>
                                        <p:cTn id="40" dur="500"/>
                                        <p:tgtEl>
                                          <p:spTgt spid="8">
                                            <p:txEl>
                                              <p:pRg st="3" end="3"/>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6" presetClass="entr" presetSubtype="21" fill="hold" nodeType="clickEffect">
                                  <p:stCondLst>
                                    <p:cond delay="0"/>
                                  </p:stCondLst>
                                  <p:childTnLst>
                                    <p:set>
                                      <p:cBhvr>
                                        <p:cTn id="44" dur="1" fill="hold">
                                          <p:stCondLst>
                                            <p:cond delay="0"/>
                                          </p:stCondLst>
                                        </p:cTn>
                                        <p:tgtEl>
                                          <p:spTgt spid="8">
                                            <p:txEl>
                                              <p:pRg st="4" end="4"/>
                                            </p:txEl>
                                          </p:spTgt>
                                        </p:tgtEl>
                                        <p:attrNameLst>
                                          <p:attrName>style.visibility</p:attrName>
                                        </p:attrNameLst>
                                      </p:cBhvr>
                                      <p:to>
                                        <p:strVal val="visible"/>
                                      </p:to>
                                    </p:set>
                                    <p:animEffect transition="in" filter="barn(inVertical)">
                                      <p:cBhvr>
                                        <p:cTn id="45" dur="500"/>
                                        <p:tgtEl>
                                          <p:spTgt spid="8">
                                            <p:txEl>
                                              <p:pRg st="4" end="4"/>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6" presetClass="entr" presetSubtype="21" fill="hold" nodeType="clickEffect">
                                  <p:stCondLst>
                                    <p:cond delay="0"/>
                                  </p:stCondLst>
                                  <p:childTnLst>
                                    <p:set>
                                      <p:cBhvr>
                                        <p:cTn id="49" dur="1" fill="hold">
                                          <p:stCondLst>
                                            <p:cond delay="0"/>
                                          </p:stCondLst>
                                        </p:cTn>
                                        <p:tgtEl>
                                          <p:spTgt spid="8">
                                            <p:txEl>
                                              <p:pRg st="5" end="5"/>
                                            </p:txEl>
                                          </p:spTgt>
                                        </p:tgtEl>
                                        <p:attrNameLst>
                                          <p:attrName>style.visibility</p:attrName>
                                        </p:attrNameLst>
                                      </p:cBhvr>
                                      <p:to>
                                        <p:strVal val="visible"/>
                                      </p:to>
                                    </p:set>
                                    <p:animEffect transition="in" filter="barn(inVertical)">
                                      <p:cBhvr>
                                        <p:cTn id="50"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3522FE7-5A29-4EF6-B1EF-2CA55748A7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1" name="Picture 10">
            <a:extLst>
              <a:ext uri="{FF2B5EF4-FFF2-40B4-BE49-F238E27FC236}">
                <a16:creationId xmlns:a16="http://schemas.microsoft.com/office/drawing/2014/main" id="{C2192E09-EBC7-416C-B887-DFF915D7F4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3" name="Straight Connector 12">
            <a:extLst>
              <a:ext uri="{FF2B5EF4-FFF2-40B4-BE49-F238E27FC236}">
                <a16:creationId xmlns:a16="http://schemas.microsoft.com/office/drawing/2014/main" id="{2924498D-E084-44BE-A196-CFCE355643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4C12901-9FCC-461E-A64A-89B4791235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7" name="Rectangle 16">
            <a:extLst>
              <a:ext uri="{FF2B5EF4-FFF2-40B4-BE49-F238E27FC236}">
                <a16:creationId xmlns:a16="http://schemas.microsoft.com/office/drawing/2014/main" id="{A5B0BB24-CF19-4E6C-AFC4-A0F18438D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557106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3438CEF5-63E3-4928-9F1C-395224D24D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8" y="0"/>
            <a:ext cx="12194875" cy="6122584"/>
          </a:xfrm>
          <a:prstGeom prst="rect">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DB2D739C-DEB1-4E09-9F86-7ED04A11BF5D}"/>
              </a:ext>
            </a:extLst>
          </p:cNvPr>
          <p:cNvSpPr txBox="1"/>
          <p:nvPr/>
        </p:nvSpPr>
        <p:spPr>
          <a:xfrm>
            <a:off x="1451579" y="1040302"/>
            <a:ext cx="9603275" cy="1020229"/>
          </a:xfrm>
          <a:prstGeom prst="rect">
            <a:avLst/>
          </a:prstGeom>
        </p:spPr>
        <p:txBody>
          <a:bodyPr vert="horz" lIns="91440" tIns="45720" rIns="91440" bIns="45720" rtlCol="0" anchor="t">
            <a:normAutofit/>
          </a:bodyPr>
          <a:lstStyle/>
          <a:p>
            <a:pPr defTabSz="914400">
              <a:lnSpc>
                <a:spcPct val="90000"/>
              </a:lnSpc>
              <a:spcBef>
                <a:spcPct val="0"/>
              </a:spcBef>
              <a:spcAft>
                <a:spcPts val="600"/>
              </a:spcAft>
            </a:pPr>
            <a:r>
              <a:rPr lang="en-US" sz="3200" b="0" i="0" kern="1200" cap="all" dirty="0">
                <a:solidFill>
                  <a:schemeClr val="tx1"/>
                </a:solidFill>
                <a:effectLst/>
                <a:latin typeface="+mj-lt"/>
                <a:ea typeface="+mj-ea"/>
                <a:cs typeface="+mj-cs"/>
              </a:rPr>
              <a:t>CÁCH CÀI ĐẶT DIJISKA</a:t>
            </a:r>
          </a:p>
        </p:txBody>
      </p:sp>
      <p:cxnSp>
        <p:nvCxnSpPr>
          <p:cNvPr id="21" name="Straight Connector 20">
            <a:extLst>
              <a:ext uri="{FF2B5EF4-FFF2-40B4-BE49-F238E27FC236}">
                <a16:creationId xmlns:a16="http://schemas.microsoft.com/office/drawing/2014/main" id="{F328CB6C-F677-4C0B-9EE8-4D1C44DDF8D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6990" y="2081620"/>
            <a:ext cx="9581995"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4" name="Rectangle 1">
            <a:extLst>
              <a:ext uri="{FF2B5EF4-FFF2-40B4-BE49-F238E27FC236}">
                <a16:creationId xmlns:a16="http://schemas.microsoft.com/office/drawing/2014/main" id="{504AB415-4B41-4C62-B5BE-BB41D3A6B644}"/>
              </a:ext>
            </a:extLst>
          </p:cNvPr>
          <p:cNvSpPr>
            <a:spLocks noChangeArrowheads="1"/>
          </p:cNvSpPr>
          <p:nvPr/>
        </p:nvSpPr>
        <p:spPr bwMode="auto">
          <a:xfrm>
            <a:off x="771747" y="2172608"/>
            <a:ext cx="10952480" cy="3484651"/>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rmAutofit fontScale="62500" lnSpcReduction="20000"/>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228600" defTabSz="914400" eaLnBrk="1" fontAlgn="base" hangingPunct="1">
              <a:lnSpc>
                <a:spcPct val="110000"/>
              </a:lnSpc>
              <a:spcBef>
                <a:spcPct val="0"/>
              </a:spcBef>
              <a:spcAft>
                <a:spcPts val="600"/>
              </a:spcAft>
              <a:buClr>
                <a:schemeClr val="accent1"/>
              </a:buClr>
              <a:buSzPct val="100000"/>
              <a:buFont typeface="Arial" panose="020B0604020202020204" pitchFamily="34" charset="0"/>
              <a:buChar char="•"/>
              <a:tabLst/>
            </a:pP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Thuật</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toán</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Dijkstra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có</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thể</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giải</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quyết</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bài</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toán</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tìm</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đường</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đi</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ngắn</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nhất</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trên</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đồ</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thị</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vô</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hướng</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lẫn</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có</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hướng</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miễn</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là</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trọng</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số</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1" i="0" u="none" strike="noStrike" cap="none" normalizeH="0" baseline="0" dirty="0" err="1">
                <a:ln>
                  <a:noFill/>
                </a:ln>
                <a:latin typeface="Times New Roman" panose="02020603050405020304" pitchFamily="18" charset="0"/>
                <a:cs typeface="Times New Roman" panose="02020603050405020304" pitchFamily="18" charset="0"/>
              </a:rPr>
              <a:t>không</a:t>
            </a:r>
            <a:r>
              <a:rPr kumimoji="0" lang="en-US" altLang="en-US" sz="3100" b="1"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1" i="0" u="none" strike="noStrike" cap="none" normalizeH="0" baseline="0" dirty="0" err="1">
                <a:ln>
                  <a:noFill/>
                </a:ln>
                <a:latin typeface="Times New Roman" panose="02020603050405020304" pitchFamily="18" charset="0"/>
                <a:cs typeface="Times New Roman" panose="02020603050405020304" pitchFamily="18" charset="0"/>
              </a:rPr>
              <a:t>âm</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a:t>
            </a:r>
          </a:p>
          <a:p>
            <a:pPr marL="0" marR="0" lvl="0" indent="-228600" defTabSz="914400" eaLnBrk="1" fontAlgn="base" hangingPunct="1">
              <a:lnSpc>
                <a:spcPct val="110000"/>
              </a:lnSpc>
              <a:spcBef>
                <a:spcPct val="0"/>
              </a:spcBef>
              <a:spcAft>
                <a:spcPts val="600"/>
              </a:spcAft>
              <a:buClr>
                <a:schemeClr val="accent1"/>
              </a:buClr>
              <a:buSzPct val="100000"/>
              <a:buFont typeface="Arial" panose="020B0604020202020204" pitchFamily="34" charset="0"/>
              <a:buChar char="•"/>
              <a:tabLst/>
            </a:pPr>
            <a:r>
              <a:rPr kumimoji="0" lang="en-US" altLang="en-US" sz="3300" b="0" i="0" u="none" strike="noStrike" cap="none" normalizeH="0" baseline="0" dirty="0">
                <a:ln>
                  <a:noFill/>
                </a:ln>
                <a:latin typeface="Times New Roman" panose="02020603050405020304" pitchFamily="18" charset="0"/>
                <a:cs typeface="Times New Roman" panose="02020603050405020304" pitchFamily="18" charset="0"/>
              </a:rPr>
              <a:t>Ý </a:t>
            </a:r>
            <a:r>
              <a:rPr kumimoji="0" lang="en-US" altLang="en-US" sz="3300" b="0" i="0" u="none" strike="noStrike" cap="none" normalizeH="0" baseline="0" dirty="0" err="1">
                <a:ln>
                  <a:noFill/>
                </a:ln>
                <a:latin typeface="Times New Roman" panose="02020603050405020304" pitchFamily="18" charset="0"/>
                <a:cs typeface="Times New Roman" panose="02020603050405020304" pitchFamily="18" charset="0"/>
              </a:rPr>
              <a:t>tưởng</a:t>
            </a:r>
            <a:r>
              <a:rPr kumimoji="0" lang="en-US" altLang="en-US" sz="33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300" b="0" i="0" u="none" strike="noStrike" cap="none" normalizeH="0" baseline="0" dirty="0" err="1">
                <a:ln>
                  <a:noFill/>
                </a:ln>
                <a:latin typeface="Times New Roman" panose="02020603050405020304" pitchFamily="18" charset="0"/>
                <a:cs typeface="Times New Roman" panose="02020603050405020304" pitchFamily="18" charset="0"/>
              </a:rPr>
              <a:t>cơ</a:t>
            </a:r>
            <a:r>
              <a:rPr kumimoji="0" lang="en-US" altLang="en-US" sz="33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300" b="0" i="0" u="none" strike="noStrike" cap="none" normalizeH="0" baseline="0" dirty="0" err="1">
                <a:ln>
                  <a:noFill/>
                </a:ln>
                <a:latin typeface="Times New Roman" panose="02020603050405020304" pitchFamily="18" charset="0"/>
                <a:cs typeface="Times New Roman" panose="02020603050405020304" pitchFamily="18" charset="0"/>
              </a:rPr>
              <a:t>bản</a:t>
            </a:r>
            <a:r>
              <a:rPr kumimoji="0" lang="en-US" altLang="en-US" sz="33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300" b="0" i="0" u="none" strike="noStrike" cap="none" normalizeH="0" baseline="0" dirty="0" err="1">
                <a:ln>
                  <a:noFill/>
                </a:ln>
                <a:latin typeface="Times New Roman" panose="02020603050405020304" pitchFamily="18" charset="0"/>
                <a:cs typeface="Times New Roman" panose="02020603050405020304" pitchFamily="18" charset="0"/>
              </a:rPr>
              <a:t>của</a:t>
            </a:r>
            <a:r>
              <a:rPr kumimoji="0" lang="en-US" altLang="en-US" sz="33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300" b="0" i="0" u="none" strike="noStrike" cap="none" normalizeH="0" baseline="0" dirty="0" err="1">
                <a:ln>
                  <a:noFill/>
                </a:ln>
                <a:latin typeface="Times New Roman" panose="02020603050405020304" pitchFamily="18" charset="0"/>
                <a:cs typeface="Times New Roman" panose="02020603050405020304" pitchFamily="18" charset="0"/>
              </a:rPr>
              <a:t>thuật</a:t>
            </a:r>
            <a:r>
              <a:rPr kumimoji="0" lang="en-US" altLang="en-US" sz="33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300" b="0" i="0" u="none" strike="noStrike" cap="none" normalizeH="0" baseline="0" dirty="0" err="1">
                <a:ln>
                  <a:noFill/>
                </a:ln>
                <a:latin typeface="Times New Roman" panose="02020603050405020304" pitchFamily="18" charset="0"/>
                <a:cs typeface="Times New Roman" panose="02020603050405020304" pitchFamily="18" charset="0"/>
              </a:rPr>
              <a:t>toán</a:t>
            </a:r>
            <a:r>
              <a:rPr kumimoji="0" lang="en-US" altLang="en-US" sz="33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300" b="0" i="0" u="none" strike="noStrike" cap="none" normalizeH="0" baseline="0" dirty="0" err="1">
                <a:ln>
                  <a:noFill/>
                </a:ln>
                <a:latin typeface="Times New Roman" panose="02020603050405020304" pitchFamily="18" charset="0"/>
                <a:cs typeface="Times New Roman" panose="02020603050405020304" pitchFamily="18" charset="0"/>
              </a:rPr>
              <a:t>như</a:t>
            </a:r>
            <a:r>
              <a:rPr kumimoji="0" lang="en-US" altLang="en-US" sz="33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300" b="0" i="0" u="none" strike="noStrike" cap="none" normalizeH="0" baseline="0" dirty="0" err="1">
                <a:ln>
                  <a:noFill/>
                </a:ln>
                <a:latin typeface="Times New Roman" panose="02020603050405020304" pitchFamily="18" charset="0"/>
                <a:cs typeface="Times New Roman" panose="02020603050405020304" pitchFamily="18" charset="0"/>
              </a:rPr>
              <a:t>sau</a:t>
            </a:r>
            <a:r>
              <a:rPr kumimoji="0" lang="en-US" altLang="en-US" sz="3300" b="0" i="0" u="none" strike="noStrike" cap="none" normalizeH="0" baseline="0" dirty="0">
                <a:ln>
                  <a:noFill/>
                </a:ln>
                <a:latin typeface="Times New Roman" panose="02020603050405020304" pitchFamily="18" charset="0"/>
                <a:cs typeface="Times New Roman" panose="02020603050405020304" pitchFamily="18" charset="0"/>
              </a:rPr>
              <a:t>:</a:t>
            </a:r>
          </a:p>
          <a:p>
            <a:pPr marL="0" marR="0" lvl="0" indent="-228600" defTabSz="914400" eaLnBrk="1" fontAlgn="base" hangingPunct="1">
              <a:lnSpc>
                <a:spcPct val="110000"/>
              </a:lnSpc>
              <a:spcBef>
                <a:spcPct val="0"/>
              </a:spcBef>
              <a:spcAft>
                <a:spcPts val="600"/>
              </a:spcAft>
              <a:buClr>
                <a:schemeClr val="accent1"/>
              </a:buClr>
              <a:buSzPct val="100000"/>
              <a:buFont typeface="Arial" panose="020B0604020202020204" pitchFamily="34" charset="0"/>
              <a:buChar char="•"/>
              <a:tabLst/>
            </a:pPr>
            <a:r>
              <a:rPr kumimoji="0" lang="en-US" altLang="en-US" sz="3100" b="0" i="1" u="sng" strike="noStrike" cap="none" normalizeH="0" baseline="0" dirty="0" err="1">
                <a:ln>
                  <a:noFill/>
                </a:ln>
                <a:latin typeface="Times New Roman" panose="02020603050405020304" pitchFamily="18" charset="0"/>
                <a:cs typeface="Times New Roman" panose="02020603050405020304" pitchFamily="18" charset="0"/>
              </a:rPr>
              <a:t>Bước</a:t>
            </a:r>
            <a:r>
              <a:rPr kumimoji="0" lang="en-US" altLang="en-US" sz="3100" b="0" i="1" u="sng" strike="noStrike" cap="none" normalizeH="0" baseline="0" dirty="0">
                <a:ln>
                  <a:noFill/>
                </a:ln>
                <a:latin typeface="Times New Roman" panose="02020603050405020304" pitchFamily="18" charset="0"/>
                <a:cs typeface="Times New Roman" panose="02020603050405020304" pitchFamily="18" charset="0"/>
              </a:rPr>
              <a:t> 1</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Từ</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đỉnh</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gốc</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khởi</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tạo</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khoảng</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cách</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tới</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chính</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nó</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là</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0,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khởi</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tạo</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khoảng</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cách</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nhỏ</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nhất</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ban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đầu</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tới</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các</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đỉnh</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khác</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là</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 Ta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được</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danh</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sách</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các</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khoảng</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cách</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tới</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các</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đỉnh</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a:t>
            </a:r>
          </a:p>
          <a:p>
            <a:pPr marL="0" marR="0" lvl="0" indent="-228600" defTabSz="914400" eaLnBrk="1" fontAlgn="base" hangingPunct="1">
              <a:lnSpc>
                <a:spcPct val="110000"/>
              </a:lnSpc>
              <a:spcBef>
                <a:spcPct val="0"/>
              </a:spcBef>
              <a:spcAft>
                <a:spcPts val="600"/>
              </a:spcAft>
              <a:buClr>
                <a:schemeClr val="accent1"/>
              </a:buClr>
              <a:buSzPct val="100000"/>
              <a:buFont typeface="Arial" panose="020B0604020202020204" pitchFamily="34" charset="0"/>
              <a:buChar char="•"/>
              <a:tabLst/>
            </a:pPr>
            <a:r>
              <a:rPr kumimoji="0" lang="en-US" altLang="en-US" sz="3100" b="0" i="1" u="sng" strike="noStrike" cap="none" normalizeH="0" baseline="0" dirty="0" err="1">
                <a:ln>
                  <a:noFill/>
                </a:ln>
                <a:latin typeface="Times New Roman" panose="02020603050405020304" pitchFamily="18" charset="0"/>
                <a:cs typeface="Times New Roman" panose="02020603050405020304" pitchFamily="18" charset="0"/>
              </a:rPr>
              <a:t>Bước</a:t>
            </a:r>
            <a:r>
              <a:rPr kumimoji="0" lang="en-US" altLang="en-US" sz="3100" b="0" i="1" u="sng" strike="noStrike" cap="none" normalizeH="0" baseline="0" dirty="0">
                <a:ln>
                  <a:noFill/>
                </a:ln>
                <a:latin typeface="Times New Roman" panose="02020603050405020304" pitchFamily="18" charset="0"/>
                <a:cs typeface="Times New Roman" panose="02020603050405020304" pitchFamily="18" charset="0"/>
              </a:rPr>
              <a:t> 2</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Chọn</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đỉnh</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có</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khoảng</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cách</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nhỏ</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nhất</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trong</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danh</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sách</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này</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và</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ghi</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nhận</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Các</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lần</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sau</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sẽ</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không</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xét</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tới</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đỉnh</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này</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3100" b="0" i="0" u="none" strike="noStrike" cap="none" normalizeH="0" baseline="0" dirty="0" err="1">
                <a:ln>
                  <a:noFill/>
                </a:ln>
                <a:latin typeface="Times New Roman" panose="02020603050405020304" pitchFamily="18" charset="0"/>
                <a:cs typeface="Times New Roman" panose="02020603050405020304" pitchFamily="18" charset="0"/>
              </a:rPr>
              <a:t>nữa</a:t>
            </a:r>
            <a:r>
              <a:rPr kumimoji="0" lang="en-US" altLang="en-US" sz="3100" b="0" i="0" u="none" strike="noStrike" cap="none" normalizeH="0" baseline="0" dirty="0">
                <a:ln>
                  <a:noFill/>
                </a:ln>
                <a:latin typeface="Times New Roman" panose="02020603050405020304" pitchFamily="18" charset="0"/>
                <a:cs typeface="Times New Roman" panose="02020603050405020304" pitchFamily="18" charset="0"/>
              </a:rPr>
              <a:t>.</a:t>
            </a:r>
          </a:p>
          <a:p>
            <a:pPr marL="0" marR="0" lvl="0" indent="-228600" defTabSz="914400" eaLnBrk="1" fontAlgn="base" hangingPunct="1">
              <a:lnSpc>
                <a:spcPct val="110000"/>
              </a:lnSpc>
              <a:spcBef>
                <a:spcPct val="0"/>
              </a:spcBef>
              <a:spcAft>
                <a:spcPts val="600"/>
              </a:spcAft>
              <a:buClr>
                <a:schemeClr val="accent1"/>
              </a:buClr>
              <a:buSzPct val="100000"/>
              <a:buFont typeface="Arial" panose="020B0604020202020204" pitchFamily="34" charset="0"/>
              <a:buChar char="•"/>
              <a:tabLst/>
            </a:pPr>
            <a:r>
              <a:rPr kumimoji="0" lang="en-US" altLang="en-US" sz="2900" b="0" i="1" u="sng" strike="noStrike" cap="none" normalizeH="0" baseline="0" dirty="0" err="1">
                <a:ln>
                  <a:noFill/>
                </a:ln>
                <a:latin typeface="Times New Roman" panose="02020603050405020304" pitchFamily="18" charset="0"/>
                <a:cs typeface="Times New Roman" panose="02020603050405020304" pitchFamily="18" charset="0"/>
              </a:rPr>
              <a:t>Bước</a:t>
            </a:r>
            <a:r>
              <a:rPr kumimoji="0" lang="en-US" altLang="en-US" sz="2900" b="0" i="1" u="sng" strike="noStrike" cap="none" normalizeH="0" baseline="0" dirty="0">
                <a:ln>
                  <a:noFill/>
                </a:ln>
                <a:latin typeface="Times New Roman" panose="02020603050405020304" pitchFamily="18" charset="0"/>
                <a:cs typeface="Times New Roman" panose="02020603050405020304" pitchFamily="18" charset="0"/>
              </a:rPr>
              <a:t> 3</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Lần</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lượt</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xét</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các</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đỉnh</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kề</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b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của</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đỉnh</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Nếu</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1" u="none" strike="noStrike" cap="none" normalizeH="0" baseline="0" dirty="0" err="1">
                <a:ln>
                  <a:noFill/>
                </a:ln>
                <a:latin typeface="Times New Roman" panose="02020603050405020304" pitchFamily="18" charset="0"/>
                <a:cs typeface="Times New Roman" panose="02020603050405020304" pitchFamily="18" charset="0"/>
              </a:rPr>
              <a:t>khoảng</a:t>
            </a:r>
            <a:r>
              <a:rPr kumimoji="0" lang="en-US" altLang="en-US" sz="2900" b="0" i="1"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1" u="none" strike="noStrike" cap="none" normalizeH="0" baseline="0" dirty="0" err="1">
                <a:ln>
                  <a:noFill/>
                </a:ln>
                <a:latin typeface="Times New Roman" panose="02020603050405020304" pitchFamily="18" charset="0"/>
                <a:cs typeface="Times New Roman" panose="02020603050405020304" pitchFamily="18" charset="0"/>
              </a:rPr>
              <a:t>cách</a:t>
            </a:r>
            <a:r>
              <a:rPr kumimoji="0" lang="en-US" altLang="en-US" sz="2900" b="0" i="1"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1" u="none" strike="noStrike" cap="none" normalizeH="0" baseline="0" dirty="0" err="1">
                <a:ln>
                  <a:noFill/>
                </a:ln>
                <a:latin typeface="Times New Roman" panose="02020603050405020304" pitchFamily="18" charset="0"/>
                <a:cs typeface="Times New Roman" panose="02020603050405020304" pitchFamily="18" charset="0"/>
              </a:rPr>
              <a:t>từ</a:t>
            </a:r>
            <a:r>
              <a:rPr kumimoji="0" lang="en-US" altLang="en-US" sz="2900" b="0" i="1"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1" u="none" strike="noStrike" cap="none" normalizeH="0" baseline="0" dirty="0" err="1">
                <a:ln>
                  <a:noFill/>
                </a:ln>
                <a:latin typeface="Times New Roman" panose="02020603050405020304" pitchFamily="18" charset="0"/>
                <a:cs typeface="Times New Roman" panose="02020603050405020304" pitchFamily="18" charset="0"/>
              </a:rPr>
              <a:t>đỉnh</a:t>
            </a:r>
            <a:r>
              <a:rPr kumimoji="0" lang="en-US" altLang="en-US" sz="2900" b="0" i="1"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1" u="none" strike="noStrike" cap="none" normalizeH="0" baseline="0" dirty="0" err="1">
                <a:ln>
                  <a:noFill/>
                </a:ln>
                <a:latin typeface="Times New Roman" panose="02020603050405020304" pitchFamily="18" charset="0"/>
                <a:cs typeface="Times New Roman" panose="02020603050405020304" pitchFamily="18" charset="0"/>
              </a:rPr>
              <a:t>gốc</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tới</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đỉnh</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b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nhỏ</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hơn</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khoảng</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cách</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hiện</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tại</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đang</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được</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ghi</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nhận</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thì</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cập</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nhật</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giá</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trị</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và</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đỉnh</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kề</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vào</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khoảng</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cách</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hiện</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tại</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của</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b.</a:t>
            </a:r>
          </a:p>
          <a:p>
            <a:pPr marL="0" marR="0" lvl="0" indent="-228600" defTabSz="914400" eaLnBrk="1" fontAlgn="base" hangingPunct="1">
              <a:lnSpc>
                <a:spcPct val="110000"/>
              </a:lnSpc>
              <a:spcBef>
                <a:spcPct val="0"/>
              </a:spcBef>
              <a:spcAft>
                <a:spcPts val="600"/>
              </a:spcAft>
              <a:buClr>
                <a:schemeClr val="accent1"/>
              </a:buClr>
              <a:buSzPct val="100000"/>
              <a:buFont typeface="Arial" panose="020B0604020202020204" pitchFamily="34" charset="0"/>
              <a:buChar char="•"/>
              <a:tabLst/>
            </a:pPr>
            <a:r>
              <a:rPr kumimoji="0" lang="en-US" altLang="en-US" sz="2900" b="0" i="1" u="sng" strike="noStrike" cap="none" normalizeH="0" baseline="0" dirty="0" err="1">
                <a:ln>
                  <a:noFill/>
                </a:ln>
                <a:latin typeface="Times New Roman" panose="02020603050405020304" pitchFamily="18" charset="0"/>
                <a:cs typeface="Times New Roman" panose="02020603050405020304" pitchFamily="18" charset="0"/>
              </a:rPr>
              <a:t>Bước</a:t>
            </a:r>
            <a:r>
              <a:rPr kumimoji="0" lang="en-US" altLang="en-US" sz="2900" b="0" i="1" u="sng" strike="noStrike" cap="none" normalizeH="0" baseline="0" dirty="0">
                <a:ln>
                  <a:noFill/>
                </a:ln>
                <a:latin typeface="Times New Roman" panose="02020603050405020304" pitchFamily="18" charset="0"/>
                <a:cs typeface="Times New Roman" panose="02020603050405020304" pitchFamily="18" charset="0"/>
              </a:rPr>
              <a:t> 4</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Sau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khi</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xét</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tất</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cả</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đỉnh</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kề</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b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của</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đỉnh</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Lúc</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này</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ta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được</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danh</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sách</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khoảng</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cách</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tới</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các</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điểm</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đã</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được</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cập</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nhật</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Quay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lại</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1" u="sng" strike="noStrike" cap="none" normalizeH="0" baseline="0" dirty="0" err="1">
                <a:ln>
                  <a:noFill/>
                </a:ln>
                <a:latin typeface="Times New Roman" panose="02020603050405020304" pitchFamily="18" charset="0"/>
                <a:cs typeface="Times New Roman" panose="02020603050405020304" pitchFamily="18" charset="0"/>
              </a:rPr>
              <a:t>Bước</a:t>
            </a:r>
            <a:r>
              <a:rPr kumimoji="0" lang="en-US" altLang="en-US" sz="2900" b="0" i="1" u="sng" strike="noStrike" cap="none" normalizeH="0" baseline="0" dirty="0">
                <a:ln>
                  <a:noFill/>
                </a:ln>
                <a:latin typeface="Times New Roman" panose="02020603050405020304" pitchFamily="18" charset="0"/>
                <a:cs typeface="Times New Roman" panose="02020603050405020304" pitchFamily="18" charset="0"/>
              </a:rPr>
              <a:t> 2</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với</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danh</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sách</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này</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Thuật</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toán</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kết</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thúc</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khi</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chọn</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được</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khoảng</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cách</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nhỏ</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nhất</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từ</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tất</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cả</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các</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 </a:t>
            </a:r>
            <a:r>
              <a:rPr kumimoji="0" lang="en-US" altLang="en-US" sz="2900" b="0" i="0" u="none" strike="noStrike" cap="none" normalizeH="0" baseline="0" dirty="0" err="1">
                <a:ln>
                  <a:noFill/>
                </a:ln>
                <a:latin typeface="Times New Roman" panose="02020603050405020304" pitchFamily="18" charset="0"/>
                <a:cs typeface="Times New Roman" panose="02020603050405020304" pitchFamily="18" charset="0"/>
              </a:rPr>
              <a:t>điểm</a:t>
            </a:r>
            <a:r>
              <a:rPr kumimoji="0" lang="en-US" altLang="en-US" sz="2900" b="0" i="0" u="none" strike="noStrike" cap="none" normalizeH="0" baseline="0" dirty="0">
                <a:ln>
                  <a:noFill/>
                </a:ln>
                <a:latin typeface="Times New Roman" panose="02020603050405020304" pitchFamily="18" charset="0"/>
                <a:cs typeface="Times New Roman" panose="02020603050405020304" pitchFamily="18" charset="0"/>
              </a:rPr>
              <a:t>.</a:t>
            </a:r>
          </a:p>
          <a:p>
            <a:pPr marL="0" marR="0" lvl="0" indent="-228600" defTabSz="914400" eaLnBrk="1" fontAlgn="base" hangingPunct="1">
              <a:lnSpc>
                <a:spcPct val="110000"/>
              </a:lnSpc>
              <a:spcBef>
                <a:spcPct val="0"/>
              </a:spcBef>
              <a:spcAft>
                <a:spcPts val="600"/>
              </a:spcAft>
              <a:buClr>
                <a:schemeClr val="accent1"/>
              </a:buClr>
              <a:buSzPct val="100000"/>
              <a:buFont typeface="Arial" panose="020B0604020202020204" pitchFamily="34" charset="0"/>
              <a:buChar char="•"/>
              <a:tabLst/>
            </a:pPr>
            <a:endParaRPr kumimoji="0" lang="en-US" altLang="en-US" sz="1400" b="0" i="0" u="none" strike="noStrike" cap="none" normalizeH="0" baseline="0" dirty="0">
              <a:ln>
                <a:noFill/>
              </a:ln>
              <a:latin typeface="+mn-lt"/>
            </a:endParaRPr>
          </a:p>
        </p:txBody>
      </p:sp>
      <p:sp>
        <p:nvSpPr>
          <p:cNvPr id="23" name="Rectangle 22">
            <a:extLst>
              <a:ext uri="{FF2B5EF4-FFF2-40B4-BE49-F238E27FC236}">
                <a16:creationId xmlns:a16="http://schemas.microsoft.com/office/drawing/2014/main" id="{A72CA9B9-8D14-4AF2-934E-21FE4A339E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6122584"/>
            <a:ext cx="12191695" cy="735415"/>
          </a:xfrm>
          <a:prstGeom prst="rect">
            <a:avLst/>
          </a:prstGeom>
          <a:solidFill>
            <a:schemeClr val="accent1"/>
          </a:solidFill>
          <a:ln>
            <a:noFill/>
          </a:ln>
        </p:spPr>
        <p:style>
          <a:lnRef idx="2">
            <a:schemeClr val="accent1">
              <a:shade val="50000"/>
            </a:schemeClr>
          </a:lnRef>
          <a:fillRef idx="1002">
            <a:schemeClr val="dk2"/>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2825080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wheel(1)">
                                      <p:cBhvr>
                                        <p:cTn id="7" dur="20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 calcmode="lin" valueType="num">
                                      <p:cBhvr additive="base">
                                        <p:cTn id="12"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4">
                                            <p:txEl>
                                              <p:pRg st="1" end="1"/>
                                            </p:txEl>
                                          </p:spTgt>
                                        </p:tgtEl>
                                        <p:attrNameLst>
                                          <p:attrName>style.visibility</p:attrName>
                                        </p:attrNameLst>
                                      </p:cBhvr>
                                      <p:to>
                                        <p:strVal val="visible"/>
                                      </p:to>
                                    </p:set>
                                    <p:anim calcmode="lin" valueType="num">
                                      <p:cBhvr additive="base">
                                        <p:cTn id="18"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4">
                                            <p:txEl>
                                              <p:pRg st="2" end="2"/>
                                            </p:txEl>
                                          </p:spTgt>
                                        </p:tgtEl>
                                        <p:attrNameLst>
                                          <p:attrName>style.visibility</p:attrName>
                                        </p:attrNameLst>
                                      </p:cBhvr>
                                      <p:to>
                                        <p:strVal val="visible"/>
                                      </p:to>
                                    </p:set>
                                    <p:anim calcmode="lin" valueType="num">
                                      <p:cBhvr additive="base">
                                        <p:cTn id="24"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4">
                                            <p:txEl>
                                              <p:pRg st="2" end="2"/>
                                            </p:txEl>
                                          </p:spTgt>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4">
                                            <p:txEl>
                                              <p:pRg st="3" end="3"/>
                                            </p:txEl>
                                          </p:spTgt>
                                        </p:tgtEl>
                                        <p:attrNameLst>
                                          <p:attrName>style.visibility</p:attrName>
                                        </p:attrNameLst>
                                      </p:cBhvr>
                                      <p:to>
                                        <p:strVal val="visible"/>
                                      </p:to>
                                    </p:set>
                                    <p:anim calcmode="lin" valueType="num">
                                      <p:cBhvr additive="base">
                                        <p:cTn id="28"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4">
                                            <p:txEl>
                                              <p:pRg st="3" end="3"/>
                                            </p:txEl>
                                          </p:spTgt>
                                        </p:tgtEl>
                                        <p:attrNameLst>
                                          <p:attrName>ppt_y</p:attrName>
                                        </p:attrNameLst>
                                      </p:cBhvr>
                                      <p:tavLst>
                                        <p:tav tm="0">
                                          <p:val>
                                            <p:strVal val="1+#ppt_h/2"/>
                                          </p:val>
                                        </p:tav>
                                        <p:tav tm="100000">
                                          <p:val>
                                            <p:strVal val="#ppt_y"/>
                                          </p:val>
                                        </p:tav>
                                      </p:tavLst>
                                    </p:anim>
                                  </p:childTnLst>
                                </p:cTn>
                              </p:par>
                              <p:par>
                                <p:cTn id="30" presetID="2" presetClass="entr" presetSubtype="4" fill="hold" nodeType="withEffect">
                                  <p:stCondLst>
                                    <p:cond delay="0"/>
                                  </p:stCondLst>
                                  <p:childTnLst>
                                    <p:set>
                                      <p:cBhvr>
                                        <p:cTn id="31" dur="1" fill="hold">
                                          <p:stCondLst>
                                            <p:cond delay="0"/>
                                          </p:stCondLst>
                                        </p:cTn>
                                        <p:tgtEl>
                                          <p:spTgt spid="4">
                                            <p:txEl>
                                              <p:pRg st="4" end="4"/>
                                            </p:txEl>
                                          </p:spTgt>
                                        </p:tgtEl>
                                        <p:attrNameLst>
                                          <p:attrName>style.visibility</p:attrName>
                                        </p:attrNameLst>
                                      </p:cBhvr>
                                      <p:to>
                                        <p:strVal val="visible"/>
                                      </p:to>
                                    </p:set>
                                    <p:anim calcmode="lin" valueType="num">
                                      <p:cBhvr additive="base">
                                        <p:cTn id="32"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4">
                                            <p:txEl>
                                              <p:pRg st="4" end="4"/>
                                            </p:txEl>
                                          </p:spTgt>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4">
                                            <p:txEl>
                                              <p:pRg st="5" end="5"/>
                                            </p:txEl>
                                          </p:spTgt>
                                        </p:tgtEl>
                                        <p:attrNameLst>
                                          <p:attrName>style.visibility</p:attrName>
                                        </p:attrNameLst>
                                      </p:cBhvr>
                                      <p:to>
                                        <p:strVal val="visible"/>
                                      </p:to>
                                    </p:set>
                                    <p:anim calcmode="lin" valueType="num">
                                      <p:cBhvr additive="base">
                                        <p:cTn id="36"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4">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7FA55B-991D-432A-B996-51367A863B14}"/>
              </a:ext>
            </a:extLst>
          </p:cNvPr>
          <p:cNvSpPr txBox="1"/>
          <p:nvPr/>
        </p:nvSpPr>
        <p:spPr>
          <a:xfrm>
            <a:off x="203200" y="182880"/>
            <a:ext cx="7609840"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DIJKSTRA – TÌM ĐƯỜNG ĐI NGẮN NHẤT</a:t>
            </a:r>
          </a:p>
        </p:txBody>
      </p:sp>
      <p:pic>
        <p:nvPicPr>
          <p:cNvPr id="6" name="Picture 5">
            <a:extLst>
              <a:ext uri="{FF2B5EF4-FFF2-40B4-BE49-F238E27FC236}">
                <a16:creationId xmlns:a16="http://schemas.microsoft.com/office/drawing/2014/main" id="{7EF3F930-CF13-4278-A508-E7452F0F1FDD}"/>
              </a:ext>
            </a:extLst>
          </p:cNvPr>
          <p:cNvPicPr>
            <a:picLocks noChangeAspect="1"/>
          </p:cNvPicPr>
          <p:nvPr/>
        </p:nvPicPr>
        <p:blipFill>
          <a:blip r:embed="rId2"/>
          <a:stretch>
            <a:fillRect/>
          </a:stretch>
        </p:blipFill>
        <p:spPr>
          <a:xfrm>
            <a:off x="344497" y="1412220"/>
            <a:ext cx="2388543" cy="2910859"/>
          </a:xfrm>
          <a:prstGeom prst="rect">
            <a:avLst/>
          </a:prstGeom>
        </p:spPr>
      </p:pic>
      <p:pic>
        <p:nvPicPr>
          <p:cNvPr id="8" name="Picture 7">
            <a:extLst>
              <a:ext uri="{FF2B5EF4-FFF2-40B4-BE49-F238E27FC236}">
                <a16:creationId xmlns:a16="http://schemas.microsoft.com/office/drawing/2014/main" id="{CFFEE913-1B02-4130-B217-1A1AFD71E431}"/>
              </a:ext>
            </a:extLst>
          </p:cNvPr>
          <p:cNvPicPr>
            <a:picLocks noChangeAspect="1"/>
          </p:cNvPicPr>
          <p:nvPr/>
        </p:nvPicPr>
        <p:blipFill>
          <a:blip r:embed="rId3"/>
          <a:stretch>
            <a:fillRect/>
          </a:stretch>
        </p:blipFill>
        <p:spPr>
          <a:xfrm>
            <a:off x="3236229" y="909301"/>
            <a:ext cx="3526099" cy="3611899"/>
          </a:xfrm>
          <a:prstGeom prst="rect">
            <a:avLst/>
          </a:prstGeom>
        </p:spPr>
      </p:pic>
      <p:pic>
        <p:nvPicPr>
          <p:cNvPr id="10" name="Picture 9">
            <a:extLst>
              <a:ext uri="{FF2B5EF4-FFF2-40B4-BE49-F238E27FC236}">
                <a16:creationId xmlns:a16="http://schemas.microsoft.com/office/drawing/2014/main" id="{C123ED84-C05C-43E1-8AB6-AABACCFCF8C5}"/>
              </a:ext>
            </a:extLst>
          </p:cNvPr>
          <p:cNvPicPr>
            <a:picLocks noChangeAspect="1"/>
          </p:cNvPicPr>
          <p:nvPr/>
        </p:nvPicPr>
        <p:blipFill>
          <a:blip r:embed="rId4"/>
          <a:stretch>
            <a:fillRect/>
          </a:stretch>
        </p:blipFill>
        <p:spPr>
          <a:xfrm>
            <a:off x="7558461" y="909301"/>
            <a:ext cx="3526099" cy="3611899"/>
          </a:xfrm>
          <a:prstGeom prst="rect">
            <a:avLst/>
          </a:prstGeom>
        </p:spPr>
      </p:pic>
      <p:sp>
        <p:nvSpPr>
          <p:cNvPr id="15" name="TextBox 14">
            <a:extLst>
              <a:ext uri="{FF2B5EF4-FFF2-40B4-BE49-F238E27FC236}">
                <a16:creationId xmlns:a16="http://schemas.microsoft.com/office/drawing/2014/main" id="{DBC775A6-215D-4A52-9E22-3C0814688B54}"/>
              </a:ext>
            </a:extLst>
          </p:cNvPr>
          <p:cNvSpPr txBox="1"/>
          <p:nvPr/>
        </p:nvSpPr>
        <p:spPr>
          <a:xfrm flipH="1">
            <a:off x="848359" y="4724400"/>
            <a:ext cx="1071881" cy="369332"/>
          </a:xfrm>
          <a:prstGeom prst="rect">
            <a:avLst/>
          </a:prstGeom>
          <a:noFill/>
        </p:spPr>
        <p:txBody>
          <a:bodyPr wrap="square" rtlCol="0">
            <a:spAutoFit/>
          </a:bodyPr>
          <a:lstStyle/>
          <a:p>
            <a:r>
              <a:rPr lang="en-US" dirty="0"/>
              <a:t>Graph G</a:t>
            </a:r>
          </a:p>
        </p:txBody>
      </p:sp>
      <p:sp>
        <p:nvSpPr>
          <p:cNvPr id="16" name="TextBox 15">
            <a:extLst>
              <a:ext uri="{FF2B5EF4-FFF2-40B4-BE49-F238E27FC236}">
                <a16:creationId xmlns:a16="http://schemas.microsoft.com/office/drawing/2014/main" id="{0D5A2889-014D-4ECE-9977-0A7AC8D7A454}"/>
              </a:ext>
            </a:extLst>
          </p:cNvPr>
          <p:cNvSpPr txBox="1"/>
          <p:nvPr/>
        </p:nvSpPr>
        <p:spPr>
          <a:xfrm>
            <a:off x="3571798" y="4968964"/>
            <a:ext cx="2854960" cy="646331"/>
          </a:xfrm>
          <a:prstGeom prst="rect">
            <a:avLst/>
          </a:prstGeom>
          <a:noFill/>
        </p:spPr>
        <p:txBody>
          <a:bodyPr wrap="square" rtlCol="0">
            <a:spAutoFit/>
          </a:bodyPr>
          <a:lstStyle/>
          <a:p>
            <a:r>
              <a:rPr lang="en-US" dirty="0" err="1"/>
              <a:t>Khởi</a:t>
            </a:r>
            <a:r>
              <a:rPr lang="en-US" dirty="0"/>
              <a:t> </a:t>
            </a:r>
            <a:r>
              <a:rPr lang="en-US" dirty="0" err="1"/>
              <a:t>tạo</a:t>
            </a:r>
            <a:r>
              <a:rPr lang="en-US" dirty="0"/>
              <a:t> </a:t>
            </a:r>
            <a:r>
              <a:rPr lang="en-US" dirty="0" err="1"/>
              <a:t>giá</a:t>
            </a:r>
            <a:r>
              <a:rPr lang="en-US" dirty="0"/>
              <a:t> </a:t>
            </a:r>
            <a:r>
              <a:rPr lang="en-US" dirty="0" err="1"/>
              <a:t>trị</a:t>
            </a:r>
            <a:r>
              <a:rPr lang="en-US" dirty="0"/>
              <a:t> </a:t>
            </a:r>
            <a:r>
              <a:rPr lang="en-US" dirty="0" err="1"/>
              <a:t>khoảng</a:t>
            </a:r>
            <a:r>
              <a:rPr lang="en-US" dirty="0"/>
              <a:t> </a:t>
            </a:r>
            <a:r>
              <a:rPr lang="en-US" dirty="0" err="1"/>
              <a:t>cách</a:t>
            </a:r>
            <a:r>
              <a:rPr lang="en-US" dirty="0"/>
              <a:t> </a:t>
            </a:r>
          </a:p>
          <a:p>
            <a:r>
              <a:rPr lang="en-US" dirty="0" err="1"/>
              <a:t>Xuất</a:t>
            </a:r>
            <a:r>
              <a:rPr lang="en-US" dirty="0"/>
              <a:t> </a:t>
            </a:r>
            <a:r>
              <a:rPr lang="en-US" dirty="0" err="1"/>
              <a:t>phát</a:t>
            </a:r>
            <a:r>
              <a:rPr lang="en-US" dirty="0"/>
              <a:t> </a:t>
            </a:r>
            <a:r>
              <a:rPr lang="en-US" dirty="0" err="1"/>
              <a:t>từ</a:t>
            </a:r>
            <a:r>
              <a:rPr lang="en-US" dirty="0"/>
              <a:t> 0 =&gt; </a:t>
            </a:r>
            <a:r>
              <a:rPr lang="en-US" dirty="0" err="1"/>
              <a:t>các</a:t>
            </a:r>
            <a:r>
              <a:rPr lang="en-US" dirty="0"/>
              <a:t> </a:t>
            </a:r>
            <a:r>
              <a:rPr lang="en-US" dirty="0" err="1"/>
              <a:t>đỉnh</a:t>
            </a:r>
            <a:endParaRPr lang="en-US" dirty="0"/>
          </a:p>
        </p:txBody>
      </p:sp>
      <p:sp>
        <p:nvSpPr>
          <p:cNvPr id="18" name="TextBox 17">
            <a:extLst>
              <a:ext uri="{FF2B5EF4-FFF2-40B4-BE49-F238E27FC236}">
                <a16:creationId xmlns:a16="http://schemas.microsoft.com/office/drawing/2014/main" id="{CF1F2B57-7A8D-42E9-ACE5-656544C0EDE5}"/>
              </a:ext>
            </a:extLst>
          </p:cNvPr>
          <p:cNvSpPr txBox="1"/>
          <p:nvPr/>
        </p:nvSpPr>
        <p:spPr>
          <a:xfrm>
            <a:off x="7670220" y="4691965"/>
            <a:ext cx="3302579" cy="923330"/>
          </a:xfrm>
          <a:prstGeom prst="rect">
            <a:avLst/>
          </a:prstGeom>
          <a:noFill/>
        </p:spPr>
        <p:txBody>
          <a:bodyPr wrap="square" rtlCol="0">
            <a:spAutoFit/>
          </a:bodyPr>
          <a:lstStyle/>
          <a:p>
            <a:r>
              <a:rPr lang="en-US" dirty="0" err="1"/>
              <a:t>Chọn</a:t>
            </a:r>
            <a:r>
              <a:rPr lang="en-US" dirty="0"/>
              <a:t> </a:t>
            </a:r>
            <a:r>
              <a:rPr lang="en-US" dirty="0" err="1"/>
              <a:t>đỉnh</a:t>
            </a:r>
            <a:r>
              <a:rPr lang="en-US" dirty="0"/>
              <a:t> 0. </a:t>
            </a:r>
            <a:r>
              <a:rPr lang="en-US" dirty="0" err="1"/>
              <a:t>Xét</a:t>
            </a:r>
            <a:r>
              <a:rPr lang="en-US" dirty="0"/>
              <a:t> </a:t>
            </a:r>
            <a:r>
              <a:rPr lang="en-US" dirty="0" err="1"/>
              <a:t>các</a:t>
            </a:r>
            <a:r>
              <a:rPr lang="en-US" dirty="0"/>
              <a:t> </a:t>
            </a:r>
            <a:r>
              <a:rPr lang="en-US" dirty="0" err="1"/>
              <a:t>đỉnh</a:t>
            </a:r>
            <a:r>
              <a:rPr lang="en-US" dirty="0"/>
              <a:t> </a:t>
            </a:r>
            <a:r>
              <a:rPr lang="en-US" dirty="0" err="1"/>
              <a:t>kề</a:t>
            </a:r>
            <a:r>
              <a:rPr lang="en-US" dirty="0"/>
              <a:t> </a:t>
            </a:r>
            <a:r>
              <a:rPr lang="en-US" dirty="0" err="1"/>
              <a:t>của</a:t>
            </a:r>
            <a:r>
              <a:rPr lang="en-US" dirty="0"/>
              <a:t> 0 &lt; 1,2,3&gt; -&gt; </a:t>
            </a:r>
            <a:r>
              <a:rPr lang="en-US" dirty="0" err="1"/>
              <a:t>Cập</a:t>
            </a:r>
            <a:r>
              <a:rPr lang="en-US" dirty="0"/>
              <a:t> </a:t>
            </a:r>
            <a:r>
              <a:rPr lang="en-US" dirty="0" err="1"/>
              <a:t>nhật</a:t>
            </a:r>
            <a:r>
              <a:rPr lang="en-US" dirty="0"/>
              <a:t>, </a:t>
            </a:r>
            <a:r>
              <a:rPr lang="en-US" dirty="0" err="1"/>
              <a:t>đưa</a:t>
            </a:r>
            <a:r>
              <a:rPr lang="en-US" dirty="0"/>
              <a:t> </a:t>
            </a:r>
            <a:r>
              <a:rPr lang="en-US" dirty="0" err="1"/>
              <a:t>các</a:t>
            </a:r>
            <a:r>
              <a:rPr lang="en-US" dirty="0"/>
              <a:t> </a:t>
            </a:r>
            <a:r>
              <a:rPr lang="en-US" dirty="0" err="1"/>
              <a:t>đỉnh</a:t>
            </a:r>
            <a:r>
              <a:rPr lang="en-US" dirty="0"/>
              <a:t> 1; 2; 3 </a:t>
            </a:r>
            <a:r>
              <a:rPr lang="en-US" dirty="0" err="1"/>
              <a:t>vào</a:t>
            </a:r>
            <a:r>
              <a:rPr lang="en-US" dirty="0"/>
              <a:t>  </a:t>
            </a:r>
            <a:r>
              <a:rPr lang="en-US" dirty="0" err="1"/>
              <a:t>ngăn</a:t>
            </a:r>
            <a:r>
              <a:rPr lang="en-US" dirty="0"/>
              <a:t> </a:t>
            </a:r>
            <a:r>
              <a:rPr lang="en-US" dirty="0" err="1"/>
              <a:t>xếp</a:t>
            </a:r>
            <a:r>
              <a:rPr lang="en-US" dirty="0"/>
              <a:t> </a:t>
            </a:r>
          </a:p>
        </p:txBody>
      </p:sp>
    </p:spTree>
    <p:extLst>
      <p:ext uri="{BB962C8B-B14F-4D97-AF65-F5344CB8AC3E}">
        <p14:creationId xmlns:p14="http://schemas.microsoft.com/office/powerpoint/2010/main" val="3611118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arn(inVertical)">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barn(inVertical)">
                                      <p:cBhvr>
                                        <p:cTn id="18" dur="500"/>
                                        <p:tgtEl>
                                          <p:spTgt spid="1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6">
                                            <p:txEl>
                                              <p:pRg st="0" end="0"/>
                                            </p:txEl>
                                          </p:spTgt>
                                        </p:tgtEl>
                                        <p:attrNameLst>
                                          <p:attrName>style.visibility</p:attrName>
                                        </p:attrNameLst>
                                      </p:cBhvr>
                                      <p:to>
                                        <p:strVal val="visible"/>
                                      </p:to>
                                    </p:set>
                                    <p:animEffect transition="in" filter="fade">
                                      <p:cBhvr>
                                        <p:cTn id="28" dur="500"/>
                                        <p:tgtEl>
                                          <p:spTgt spid="16">
                                            <p:txEl>
                                              <p:pRg st="0" end="0"/>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16">
                                            <p:txEl>
                                              <p:pRg st="1" end="1"/>
                                            </p:txEl>
                                          </p:spTgt>
                                        </p:tgtEl>
                                        <p:attrNameLst>
                                          <p:attrName>style.visibility</p:attrName>
                                        </p:attrNameLst>
                                      </p:cBhvr>
                                      <p:to>
                                        <p:strVal val="visible"/>
                                      </p:to>
                                    </p:set>
                                    <p:animEffect transition="in" filter="fade">
                                      <p:cBhvr>
                                        <p:cTn id="31" dur="500"/>
                                        <p:tgtEl>
                                          <p:spTgt spid="16">
                                            <p:txEl>
                                              <p:pRg st="1" end="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500"/>
                                        <p:tgtEl>
                                          <p:spTgt spid="10"/>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8">
                                            <p:txEl>
                                              <p:pRg st="0" end="0"/>
                                            </p:txEl>
                                          </p:spTgt>
                                        </p:tgtEl>
                                        <p:attrNameLst>
                                          <p:attrName>style.visibility</p:attrName>
                                        </p:attrNameLst>
                                      </p:cBhvr>
                                      <p:to>
                                        <p:strVal val="visible"/>
                                      </p:to>
                                    </p:set>
                                    <p:animEffect transition="in" filter="fade">
                                      <p:cBhvr>
                                        <p:cTn id="41"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7FA55B-991D-432A-B996-51367A863B14}"/>
              </a:ext>
            </a:extLst>
          </p:cNvPr>
          <p:cNvSpPr txBox="1"/>
          <p:nvPr/>
        </p:nvSpPr>
        <p:spPr>
          <a:xfrm>
            <a:off x="203200" y="182880"/>
            <a:ext cx="7609840"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DIJKSTRA – TÌM ĐƯỜNG ĐI NGẮN NHẤT</a:t>
            </a:r>
          </a:p>
        </p:txBody>
      </p:sp>
      <p:pic>
        <p:nvPicPr>
          <p:cNvPr id="12" name="Picture 11">
            <a:extLst>
              <a:ext uri="{FF2B5EF4-FFF2-40B4-BE49-F238E27FC236}">
                <a16:creationId xmlns:a16="http://schemas.microsoft.com/office/drawing/2014/main" id="{7DBCA57D-0180-461B-B0F0-2B5B937B02B5}"/>
              </a:ext>
            </a:extLst>
          </p:cNvPr>
          <p:cNvPicPr>
            <a:picLocks noChangeAspect="1"/>
          </p:cNvPicPr>
          <p:nvPr/>
        </p:nvPicPr>
        <p:blipFill>
          <a:blip r:embed="rId2"/>
          <a:stretch>
            <a:fillRect/>
          </a:stretch>
        </p:blipFill>
        <p:spPr>
          <a:xfrm>
            <a:off x="314960" y="1209041"/>
            <a:ext cx="3708399" cy="2926080"/>
          </a:xfrm>
          <a:prstGeom prst="rect">
            <a:avLst/>
          </a:prstGeom>
        </p:spPr>
      </p:pic>
      <p:pic>
        <p:nvPicPr>
          <p:cNvPr id="14" name="Picture 13">
            <a:extLst>
              <a:ext uri="{FF2B5EF4-FFF2-40B4-BE49-F238E27FC236}">
                <a16:creationId xmlns:a16="http://schemas.microsoft.com/office/drawing/2014/main" id="{2C0EE8B9-CD08-41DC-90B6-703D6ABAFBBC}"/>
              </a:ext>
            </a:extLst>
          </p:cNvPr>
          <p:cNvPicPr>
            <a:picLocks noChangeAspect="1"/>
          </p:cNvPicPr>
          <p:nvPr/>
        </p:nvPicPr>
        <p:blipFill>
          <a:blip r:embed="rId3"/>
          <a:stretch>
            <a:fillRect/>
          </a:stretch>
        </p:blipFill>
        <p:spPr>
          <a:xfrm>
            <a:off x="4853655" y="1209042"/>
            <a:ext cx="6629975" cy="2926080"/>
          </a:xfrm>
          <a:prstGeom prst="rect">
            <a:avLst/>
          </a:prstGeom>
        </p:spPr>
      </p:pic>
      <p:sp>
        <p:nvSpPr>
          <p:cNvPr id="3" name="TextBox 2">
            <a:extLst>
              <a:ext uri="{FF2B5EF4-FFF2-40B4-BE49-F238E27FC236}">
                <a16:creationId xmlns:a16="http://schemas.microsoft.com/office/drawing/2014/main" id="{D13DCEF2-CB54-4471-92DE-5F8642DDF8FA}"/>
              </a:ext>
            </a:extLst>
          </p:cNvPr>
          <p:cNvSpPr txBox="1"/>
          <p:nvPr/>
        </p:nvSpPr>
        <p:spPr>
          <a:xfrm>
            <a:off x="426720" y="4338318"/>
            <a:ext cx="3708399" cy="1477328"/>
          </a:xfrm>
          <a:prstGeom prst="rect">
            <a:avLst/>
          </a:prstGeom>
          <a:noFill/>
        </p:spPr>
        <p:txBody>
          <a:bodyPr wrap="square" rtlCol="0">
            <a:spAutoFit/>
          </a:bodyPr>
          <a:lstStyle/>
          <a:p>
            <a:r>
              <a:rPr lang="en-US" dirty="0" err="1"/>
              <a:t>Xét</a:t>
            </a:r>
            <a:r>
              <a:rPr lang="en-US" dirty="0"/>
              <a:t> </a:t>
            </a:r>
            <a:r>
              <a:rPr lang="en-US" dirty="0" err="1"/>
              <a:t>các</a:t>
            </a:r>
            <a:r>
              <a:rPr lang="en-US" dirty="0"/>
              <a:t> </a:t>
            </a:r>
            <a:r>
              <a:rPr lang="en-US" dirty="0" err="1"/>
              <a:t>đỉnh</a:t>
            </a:r>
            <a:r>
              <a:rPr lang="en-US" dirty="0"/>
              <a:t> </a:t>
            </a:r>
            <a:r>
              <a:rPr lang="en-US" dirty="0" err="1"/>
              <a:t>đang</a:t>
            </a:r>
            <a:r>
              <a:rPr lang="en-US" dirty="0"/>
              <a:t> </a:t>
            </a:r>
            <a:r>
              <a:rPr lang="en-US" dirty="0" err="1"/>
              <a:t>có</a:t>
            </a:r>
            <a:r>
              <a:rPr lang="en-US" dirty="0"/>
              <a:t> </a:t>
            </a:r>
            <a:r>
              <a:rPr lang="en-US" dirty="0" err="1"/>
              <a:t>trong</a:t>
            </a:r>
            <a:r>
              <a:rPr lang="en-US" dirty="0"/>
              <a:t> </a:t>
            </a:r>
            <a:r>
              <a:rPr lang="en-US" dirty="0" err="1"/>
              <a:t>ngăn</a:t>
            </a:r>
            <a:r>
              <a:rPr lang="en-US" dirty="0"/>
              <a:t> </a:t>
            </a:r>
            <a:r>
              <a:rPr lang="en-US" dirty="0" err="1"/>
              <a:t>xếp</a:t>
            </a:r>
            <a:r>
              <a:rPr lang="en-US" dirty="0"/>
              <a:t> { 1; 2; 3} =&gt; Min </a:t>
            </a:r>
            <a:r>
              <a:rPr lang="en-US" dirty="0" err="1"/>
              <a:t>tại</a:t>
            </a:r>
            <a:r>
              <a:rPr lang="en-US" dirty="0"/>
              <a:t> </a:t>
            </a:r>
            <a:r>
              <a:rPr lang="en-US" dirty="0" err="1"/>
              <a:t>đỉnh</a:t>
            </a:r>
            <a:r>
              <a:rPr lang="en-US" dirty="0"/>
              <a:t> 2</a:t>
            </a:r>
          </a:p>
          <a:p>
            <a:r>
              <a:rPr lang="en-US" dirty="0"/>
              <a:t> </a:t>
            </a:r>
            <a:r>
              <a:rPr lang="en-US" dirty="0" err="1"/>
              <a:t>Chọn</a:t>
            </a:r>
            <a:r>
              <a:rPr lang="en-US" dirty="0"/>
              <a:t> </a:t>
            </a:r>
            <a:r>
              <a:rPr lang="en-US" dirty="0" err="1"/>
              <a:t>đỉnh</a:t>
            </a:r>
            <a:r>
              <a:rPr lang="en-US" dirty="0"/>
              <a:t> 2 =&gt; </a:t>
            </a:r>
            <a:r>
              <a:rPr lang="en-US" dirty="0" err="1"/>
              <a:t>Cập</a:t>
            </a:r>
            <a:r>
              <a:rPr lang="en-US" dirty="0"/>
              <a:t> </a:t>
            </a:r>
            <a:r>
              <a:rPr lang="en-US" dirty="0" err="1"/>
              <a:t>nhật</a:t>
            </a:r>
            <a:r>
              <a:rPr lang="en-US" dirty="0"/>
              <a:t> </a:t>
            </a:r>
            <a:r>
              <a:rPr lang="en-US" dirty="0" err="1"/>
              <a:t>và</a:t>
            </a:r>
            <a:r>
              <a:rPr lang="en-US" dirty="0"/>
              <a:t> </a:t>
            </a:r>
            <a:r>
              <a:rPr lang="en-US" dirty="0" err="1"/>
              <a:t>đưa</a:t>
            </a:r>
            <a:r>
              <a:rPr lang="en-US" dirty="0"/>
              <a:t> </a:t>
            </a:r>
            <a:r>
              <a:rPr lang="en-US" dirty="0" err="1"/>
              <a:t>các</a:t>
            </a:r>
            <a:r>
              <a:rPr lang="en-US" dirty="0"/>
              <a:t> </a:t>
            </a:r>
            <a:r>
              <a:rPr lang="en-US" dirty="0" err="1"/>
              <a:t>đỉnh</a:t>
            </a:r>
            <a:r>
              <a:rPr lang="en-US" dirty="0"/>
              <a:t> </a:t>
            </a:r>
            <a:r>
              <a:rPr lang="en-US" dirty="0" err="1"/>
              <a:t>kề</a:t>
            </a:r>
            <a:r>
              <a:rPr lang="en-US" dirty="0"/>
              <a:t> </a:t>
            </a:r>
            <a:r>
              <a:rPr lang="en-US" dirty="0" err="1"/>
              <a:t>của</a:t>
            </a:r>
            <a:r>
              <a:rPr lang="en-US" dirty="0"/>
              <a:t> 2 </a:t>
            </a:r>
            <a:r>
              <a:rPr lang="en-US" dirty="0" err="1"/>
              <a:t>vào</a:t>
            </a:r>
            <a:r>
              <a:rPr lang="en-US" dirty="0"/>
              <a:t> </a:t>
            </a:r>
            <a:r>
              <a:rPr lang="en-US" dirty="0" err="1"/>
              <a:t>ngăn</a:t>
            </a:r>
            <a:r>
              <a:rPr lang="en-US" dirty="0"/>
              <a:t> </a:t>
            </a:r>
            <a:r>
              <a:rPr lang="en-US" dirty="0" err="1"/>
              <a:t>xếp</a:t>
            </a:r>
            <a:r>
              <a:rPr lang="en-US" dirty="0"/>
              <a:t>.</a:t>
            </a:r>
          </a:p>
          <a:p>
            <a:r>
              <a:rPr lang="en-US" dirty="0"/>
              <a:t>              { 1; 3; 4; 5 }</a:t>
            </a:r>
          </a:p>
        </p:txBody>
      </p:sp>
      <p:sp>
        <p:nvSpPr>
          <p:cNvPr id="4" name="TextBox 3">
            <a:extLst>
              <a:ext uri="{FF2B5EF4-FFF2-40B4-BE49-F238E27FC236}">
                <a16:creationId xmlns:a16="http://schemas.microsoft.com/office/drawing/2014/main" id="{45BF39A5-3B24-4C4F-A157-0E9AD199055E}"/>
              </a:ext>
            </a:extLst>
          </p:cNvPr>
          <p:cNvSpPr txBox="1"/>
          <p:nvPr/>
        </p:nvSpPr>
        <p:spPr>
          <a:xfrm flipH="1">
            <a:off x="5511798" y="4453398"/>
            <a:ext cx="5694681" cy="1200329"/>
          </a:xfrm>
          <a:prstGeom prst="rect">
            <a:avLst/>
          </a:prstGeom>
          <a:noFill/>
        </p:spPr>
        <p:txBody>
          <a:bodyPr wrap="square" rtlCol="0">
            <a:spAutoFit/>
          </a:bodyPr>
          <a:lstStyle/>
          <a:p>
            <a:r>
              <a:rPr lang="en-US" dirty="0" err="1"/>
              <a:t>Các</a:t>
            </a:r>
            <a:r>
              <a:rPr lang="en-US" dirty="0"/>
              <a:t> </a:t>
            </a:r>
            <a:r>
              <a:rPr lang="en-US" dirty="0" err="1"/>
              <a:t>đỉnh</a:t>
            </a:r>
            <a:r>
              <a:rPr lang="en-US" dirty="0"/>
              <a:t> </a:t>
            </a:r>
            <a:r>
              <a:rPr lang="en-US" dirty="0" err="1"/>
              <a:t>trong</a:t>
            </a:r>
            <a:r>
              <a:rPr lang="en-US" dirty="0"/>
              <a:t> </a:t>
            </a:r>
            <a:r>
              <a:rPr lang="en-US" dirty="0" err="1"/>
              <a:t>ngăn</a:t>
            </a:r>
            <a:r>
              <a:rPr lang="en-US" dirty="0"/>
              <a:t> </a:t>
            </a:r>
            <a:r>
              <a:rPr lang="en-US" dirty="0" err="1"/>
              <a:t>xếp</a:t>
            </a:r>
            <a:r>
              <a:rPr lang="en-US" dirty="0"/>
              <a:t> {1;3;4;5} =&gt; Min </a:t>
            </a:r>
            <a:r>
              <a:rPr lang="en-US" dirty="0" err="1"/>
              <a:t>tại</a:t>
            </a:r>
            <a:r>
              <a:rPr lang="en-US" dirty="0"/>
              <a:t> </a:t>
            </a:r>
            <a:r>
              <a:rPr lang="en-US" dirty="0" err="1"/>
              <a:t>đỉnh</a:t>
            </a:r>
            <a:r>
              <a:rPr lang="en-US" dirty="0"/>
              <a:t> 3</a:t>
            </a:r>
          </a:p>
          <a:p>
            <a:r>
              <a:rPr lang="en-US" dirty="0" err="1"/>
              <a:t>Chọn</a:t>
            </a:r>
            <a:r>
              <a:rPr lang="en-US" dirty="0"/>
              <a:t> </a:t>
            </a:r>
            <a:r>
              <a:rPr lang="en-US" dirty="0" err="1"/>
              <a:t>đỉnh</a:t>
            </a:r>
            <a:r>
              <a:rPr lang="en-US" dirty="0"/>
              <a:t> 3 =&gt; </a:t>
            </a:r>
            <a:r>
              <a:rPr lang="en-US" dirty="0" err="1"/>
              <a:t>Cập</a:t>
            </a:r>
            <a:r>
              <a:rPr lang="en-US" dirty="0"/>
              <a:t> </a:t>
            </a:r>
            <a:r>
              <a:rPr lang="en-US" dirty="0" err="1"/>
              <a:t>nhật</a:t>
            </a:r>
            <a:r>
              <a:rPr lang="en-US" dirty="0"/>
              <a:t> </a:t>
            </a:r>
            <a:r>
              <a:rPr lang="en-US" dirty="0" err="1"/>
              <a:t>và</a:t>
            </a:r>
            <a:r>
              <a:rPr lang="en-US" dirty="0"/>
              <a:t> </a:t>
            </a:r>
            <a:r>
              <a:rPr lang="en-US" dirty="0" err="1"/>
              <a:t>đưa</a:t>
            </a:r>
            <a:r>
              <a:rPr lang="en-US" dirty="0"/>
              <a:t> </a:t>
            </a:r>
            <a:r>
              <a:rPr lang="en-US" dirty="0" err="1"/>
              <a:t>các</a:t>
            </a:r>
            <a:r>
              <a:rPr lang="en-US" dirty="0"/>
              <a:t> </a:t>
            </a:r>
            <a:r>
              <a:rPr lang="en-US" dirty="0" err="1"/>
              <a:t>đỉnh</a:t>
            </a:r>
            <a:r>
              <a:rPr lang="en-US" dirty="0"/>
              <a:t> </a:t>
            </a:r>
            <a:r>
              <a:rPr lang="en-US" dirty="0" err="1"/>
              <a:t>kề</a:t>
            </a:r>
            <a:r>
              <a:rPr lang="en-US" dirty="0"/>
              <a:t> </a:t>
            </a:r>
            <a:r>
              <a:rPr lang="en-US" dirty="0" err="1"/>
              <a:t>của</a:t>
            </a:r>
            <a:r>
              <a:rPr lang="en-US" dirty="0"/>
              <a:t> 3 </a:t>
            </a:r>
            <a:r>
              <a:rPr lang="en-US" dirty="0" err="1"/>
              <a:t>vào</a:t>
            </a:r>
            <a:r>
              <a:rPr lang="en-US" dirty="0"/>
              <a:t> </a:t>
            </a:r>
            <a:r>
              <a:rPr lang="en-US" dirty="0" err="1"/>
              <a:t>ngăn</a:t>
            </a:r>
            <a:r>
              <a:rPr lang="en-US" dirty="0"/>
              <a:t> </a:t>
            </a:r>
            <a:r>
              <a:rPr lang="en-US" dirty="0" err="1"/>
              <a:t>xếp</a:t>
            </a:r>
            <a:r>
              <a:rPr lang="en-US" dirty="0"/>
              <a:t>.</a:t>
            </a:r>
          </a:p>
          <a:p>
            <a:r>
              <a:rPr lang="en-US" dirty="0"/>
              <a:t>             					     { 1;4;5}</a:t>
            </a:r>
          </a:p>
        </p:txBody>
      </p:sp>
    </p:spTree>
    <p:extLst>
      <p:ext uri="{BB962C8B-B14F-4D97-AF65-F5344CB8AC3E}">
        <p14:creationId xmlns:p14="http://schemas.microsoft.com/office/powerpoint/2010/main" val="1372113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500"/>
                                        <p:tgtEl>
                                          <p:spTgt spid="3">
                                            <p:txEl>
                                              <p:pRg st="0" end="0"/>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500"/>
                                        <p:tgtEl>
                                          <p:spTgt spid="3">
                                            <p:txEl>
                                              <p:pRg st="1" end="1"/>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fade">
                                      <p:cBhvr>
                                        <p:cTn id="23" dur="500"/>
                                        <p:tgtEl>
                                          <p:spTgt spid="3">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4">
                                            <p:txEl>
                                              <p:pRg st="0" end="0"/>
                                            </p:txEl>
                                          </p:spTgt>
                                        </p:tgtEl>
                                        <p:attrNameLst>
                                          <p:attrName>style.visibility</p:attrName>
                                        </p:attrNameLst>
                                      </p:cBhvr>
                                      <p:to>
                                        <p:strVal val="visible"/>
                                      </p:to>
                                    </p:set>
                                    <p:animEffect transition="in" filter="fade">
                                      <p:cBhvr>
                                        <p:cTn id="33" dur="500"/>
                                        <p:tgtEl>
                                          <p:spTgt spid="4">
                                            <p:txEl>
                                              <p:pRg st="0" end="0"/>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4">
                                            <p:txEl>
                                              <p:pRg st="1" end="1"/>
                                            </p:txEl>
                                          </p:spTgt>
                                        </p:tgtEl>
                                        <p:attrNameLst>
                                          <p:attrName>style.visibility</p:attrName>
                                        </p:attrNameLst>
                                      </p:cBhvr>
                                      <p:to>
                                        <p:strVal val="visible"/>
                                      </p:to>
                                    </p:set>
                                    <p:animEffect transition="in" filter="fade">
                                      <p:cBhvr>
                                        <p:cTn id="36" dur="500"/>
                                        <p:tgtEl>
                                          <p:spTgt spid="4">
                                            <p:txEl>
                                              <p:pRg st="1" end="1"/>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4">
                                            <p:txEl>
                                              <p:pRg st="2" end="2"/>
                                            </p:txEl>
                                          </p:spTgt>
                                        </p:tgtEl>
                                        <p:attrNameLst>
                                          <p:attrName>style.visibility</p:attrName>
                                        </p:attrNameLst>
                                      </p:cBhvr>
                                      <p:to>
                                        <p:strVal val="visible"/>
                                      </p:to>
                                    </p:set>
                                    <p:animEffect transition="in" filter="fade">
                                      <p:cBhvr>
                                        <p:cTn id="39"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7FA55B-991D-432A-B996-51367A863B14}"/>
              </a:ext>
            </a:extLst>
          </p:cNvPr>
          <p:cNvSpPr txBox="1"/>
          <p:nvPr/>
        </p:nvSpPr>
        <p:spPr>
          <a:xfrm>
            <a:off x="203200" y="182880"/>
            <a:ext cx="7609840"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DIJKSTRA – TÌM ĐƯỜNG ĐI NGẮN NHẤT</a:t>
            </a:r>
          </a:p>
        </p:txBody>
      </p:sp>
      <p:sp>
        <p:nvSpPr>
          <p:cNvPr id="3" name="TextBox 2">
            <a:extLst>
              <a:ext uri="{FF2B5EF4-FFF2-40B4-BE49-F238E27FC236}">
                <a16:creationId xmlns:a16="http://schemas.microsoft.com/office/drawing/2014/main" id="{D13DCEF2-CB54-4471-92DE-5F8642DDF8FA}"/>
              </a:ext>
            </a:extLst>
          </p:cNvPr>
          <p:cNvSpPr txBox="1"/>
          <p:nvPr/>
        </p:nvSpPr>
        <p:spPr>
          <a:xfrm>
            <a:off x="426720" y="4338318"/>
            <a:ext cx="3708399" cy="1477328"/>
          </a:xfrm>
          <a:prstGeom prst="rect">
            <a:avLst/>
          </a:prstGeom>
          <a:noFill/>
        </p:spPr>
        <p:txBody>
          <a:bodyPr wrap="square" rtlCol="0">
            <a:spAutoFit/>
          </a:bodyPr>
          <a:lstStyle/>
          <a:p>
            <a:r>
              <a:rPr lang="en-US" dirty="0" err="1"/>
              <a:t>Xét</a:t>
            </a:r>
            <a:r>
              <a:rPr lang="en-US" dirty="0"/>
              <a:t> </a:t>
            </a:r>
            <a:r>
              <a:rPr lang="en-US" dirty="0" err="1"/>
              <a:t>các</a:t>
            </a:r>
            <a:r>
              <a:rPr lang="en-US" dirty="0"/>
              <a:t> </a:t>
            </a:r>
            <a:r>
              <a:rPr lang="en-US" dirty="0" err="1"/>
              <a:t>đỉnh</a:t>
            </a:r>
            <a:r>
              <a:rPr lang="en-US" dirty="0"/>
              <a:t> </a:t>
            </a:r>
            <a:r>
              <a:rPr lang="en-US" dirty="0" err="1"/>
              <a:t>đang</a:t>
            </a:r>
            <a:r>
              <a:rPr lang="en-US" dirty="0"/>
              <a:t> </a:t>
            </a:r>
            <a:r>
              <a:rPr lang="en-US" dirty="0" err="1"/>
              <a:t>có</a:t>
            </a:r>
            <a:r>
              <a:rPr lang="en-US" dirty="0"/>
              <a:t> </a:t>
            </a:r>
            <a:r>
              <a:rPr lang="en-US" dirty="0" err="1"/>
              <a:t>trong</a:t>
            </a:r>
            <a:r>
              <a:rPr lang="en-US" dirty="0"/>
              <a:t> </a:t>
            </a:r>
            <a:r>
              <a:rPr lang="en-US" dirty="0" err="1"/>
              <a:t>ngăn</a:t>
            </a:r>
            <a:r>
              <a:rPr lang="en-US" dirty="0"/>
              <a:t> </a:t>
            </a:r>
            <a:r>
              <a:rPr lang="en-US" dirty="0" err="1"/>
              <a:t>xếp</a:t>
            </a:r>
            <a:r>
              <a:rPr lang="en-US" dirty="0"/>
              <a:t>  { 1;4;5}=&gt; Min </a:t>
            </a:r>
            <a:r>
              <a:rPr lang="en-US" dirty="0" err="1"/>
              <a:t>tại</a:t>
            </a:r>
            <a:r>
              <a:rPr lang="en-US" dirty="0"/>
              <a:t> </a:t>
            </a:r>
            <a:r>
              <a:rPr lang="en-US" dirty="0" err="1"/>
              <a:t>đỉnh</a:t>
            </a:r>
            <a:r>
              <a:rPr lang="en-US" dirty="0"/>
              <a:t> 1</a:t>
            </a:r>
          </a:p>
          <a:p>
            <a:r>
              <a:rPr lang="en-US" dirty="0"/>
              <a:t> </a:t>
            </a:r>
            <a:r>
              <a:rPr lang="en-US" dirty="0" err="1"/>
              <a:t>Chọn</a:t>
            </a:r>
            <a:r>
              <a:rPr lang="en-US" dirty="0"/>
              <a:t> </a:t>
            </a:r>
            <a:r>
              <a:rPr lang="en-US" dirty="0" err="1"/>
              <a:t>đỉnh</a:t>
            </a:r>
            <a:r>
              <a:rPr lang="en-US" dirty="0"/>
              <a:t> 1 =&gt; </a:t>
            </a:r>
            <a:r>
              <a:rPr lang="en-US" dirty="0" err="1"/>
              <a:t>Cập</a:t>
            </a:r>
            <a:r>
              <a:rPr lang="en-US" dirty="0"/>
              <a:t> </a:t>
            </a:r>
            <a:r>
              <a:rPr lang="en-US" dirty="0" err="1"/>
              <a:t>nhật</a:t>
            </a:r>
            <a:r>
              <a:rPr lang="en-US" dirty="0"/>
              <a:t> </a:t>
            </a:r>
            <a:r>
              <a:rPr lang="en-US" dirty="0" err="1"/>
              <a:t>và</a:t>
            </a:r>
            <a:r>
              <a:rPr lang="en-US" dirty="0"/>
              <a:t> </a:t>
            </a:r>
            <a:r>
              <a:rPr lang="en-US" dirty="0" err="1"/>
              <a:t>đưa</a:t>
            </a:r>
            <a:r>
              <a:rPr lang="en-US" dirty="0"/>
              <a:t> </a:t>
            </a:r>
            <a:r>
              <a:rPr lang="en-US" dirty="0" err="1"/>
              <a:t>các</a:t>
            </a:r>
            <a:r>
              <a:rPr lang="en-US" dirty="0"/>
              <a:t> </a:t>
            </a:r>
            <a:r>
              <a:rPr lang="en-US" dirty="0" err="1"/>
              <a:t>đỉnh</a:t>
            </a:r>
            <a:r>
              <a:rPr lang="en-US" dirty="0"/>
              <a:t> </a:t>
            </a:r>
            <a:r>
              <a:rPr lang="en-US" dirty="0" err="1"/>
              <a:t>kề</a:t>
            </a:r>
            <a:r>
              <a:rPr lang="en-US" dirty="0"/>
              <a:t> </a:t>
            </a:r>
            <a:r>
              <a:rPr lang="en-US" dirty="0" err="1"/>
              <a:t>của</a:t>
            </a:r>
            <a:r>
              <a:rPr lang="en-US" dirty="0"/>
              <a:t> 1 </a:t>
            </a:r>
            <a:r>
              <a:rPr lang="en-US" dirty="0" err="1"/>
              <a:t>vào</a:t>
            </a:r>
            <a:r>
              <a:rPr lang="en-US" dirty="0"/>
              <a:t> </a:t>
            </a:r>
            <a:r>
              <a:rPr lang="en-US" dirty="0" err="1"/>
              <a:t>ngăn</a:t>
            </a:r>
            <a:r>
              <a:rPr lang="en-US" dirty="0"/>
              <a:t> </a:t>
            </a:r>
            <a:r>
              <a:rPr lang="en-US" dirty="0" err="1"/>
              <a:t>xếp</a:t>
            </a:r>
            <a:r>
              <a:rPr lang="en-US" dirty="0"/>
              <a:t>.</a:t>
            </a:r>
          </a:p>
          <a:p>
            <a:r>
              <a:rPr lang="en-US" dirty="0"/>
              <a:t>              { 4;5 }</a:t>
            </a:r>
          </a:p>
        </p:txBody>
      </p:sp>
      <p:sp>
        <p:nvSpPr>
          <p:cNvPr id="4" name="TextBox 3">
            <a:extLst>
              <a:ext uri="{FF2B5EF4-FFF2-40B4-BE49-F238E27FC236}">
                <a16:creationId xmlns:a16="http://schemas.microsoft.com/office/drawing/2014/main" id="{45BF39A5-3B24-4C4F-A157-0E9AD199055E}"/>
              </a:ext>
            </a:extLst>
          </p:cNvPr>
          <p:cNvSpPr txBox="1"/>
          <p:nvPr/>
        </p:nvSpPr>
        <p:spPr>
          <a:xfrm flipH="1">
            <a:off x="5511798" y="4453398"/>
            <a:ext cx="5694681" cy="1200329"/>
          </a:xfrm>
          <a:prstGeom prst="rect">
            <a:avLst/>
          </a:prstGeom>
          <a:noFill/>
        </p:spPr>
        <p:txBody>
          <a:bodyPr wrap="square" rtlCol="0">
            <a:spAutoFit/>
          </a:bodyPr>
          <a:lstStyle/>
          <a:p>
            <a:r>
              <a:rPr lang="en-US" dirty="0" err="1"/>
              <a:t>Các</a:t>
            </a:r>
            <a:r>
              <a:rPr lang="en-US" dirty="0"/>
              <a:t> </a:t>
            </a:r>
            <a:r>
              <a:rPr lang="en-US" dirty="0" err="1"/>
              <a:t>đỉnh</a:t>
            </a:r>
            <a:r>
              <a:rPr lang="en-US" dirty="0"/>
              <a:t> </a:t>
            </a:r>
            <a:r>
              <a:rPr lang="en-US" dirty="0" err="1"/>
              <a:t>trong</a:t>
            </a:r>
            <a:r>
              <a:rPr lang="en-US" dirty="0"/>
              <a:t> </a:t>
            </a:r>
            <a:r>
              <a:rPr lang="en-US" dirty="0" err="1"/>
              <a:t>ngăn</a:t>
            </a:r>
            <a:r>
              <a:rPr lang="en-US" dirty="0"/>
              <a:t> </a:t>
            </a:r>
            <a:r>
              <a:rPr lang="en-US" dirty="0" err="1"/>
              <a:t>xếp</a:t>
            </a:r>
            <a:r>
              <a:rPr lang="en-US" dirty="0"/>
              <a:t>  { 4;5 } =&gt; Min </a:t>
            </a:r>
            <a:r>
              <a:rPr lang="en-US" dirty="0" err="1"/>
              <a:t>tại</a:t>
            </a:r>
            <a:r>
              <a:rPr lang="en-US" dirty="0"/>
              <a:t> </a:t>
            </a:r>
            <a:r>
              <a:rPr lang="en-US" dirty="0" err="1"/>
              <a:t>đỉnh</a:t>
            </a:r>
            <a:r>
              <a:rPr lang="en-US" dirty="0"/>
              <a:t> 4</a:t>
            </a:r>
          </a:p>
          <a:p>
            <a:r>
              <a:rPr lang="en-US" dirty="0" err="1"/>
              <a:t>Chọn</a:t>
            </a:r>
            <a:r>
              <a:rPr lang="en-US" dirty="0"/>
              <a:t> </a:t>
            </a:r>
            <a:r>
              <a:rPr lang="en-US" dirty="0" err="1"/>
              <a:t>đỉnh</a:t>
            </a:r>
            <a:r>
              <a:rPr lang="en-US" dirty="0"/>
              <a:t> 4 =&gt; </a:t>
            </a:r>
            <a:r>
              <a:rPr lang="en-US" dirty="0" err="1"/>
              <a:t>Cập</a:t>
            </a:r>
            <a:r>
              <a:rPr lang="en-US" dirty="0"/>
              <a:t> </a:t>
            </a:r>
            <a:r>
              <a:rPr lang="en-US" dirty="0" err="1"/>
              <a:t>nhật</a:t>
            </a:r>
            <a:r>
              <a:rPr lang="en-US" dirty="0"/>
              <a:t> </a:t>
            </a:r>
            <a:r>
              <a:rPr lang="en-US" dirty="0" err="1"/>
              <a:t>và</a:t>
            </a:r>
            <a:r>
              <a:rPr lang="en-US" dirty="0"/>
              <a:t> </a:t>
            </a:r>
            <a:r>
              <a:rPr lang="en-US" dirty="0" err="1"/>
              <a:t>đưa</a:t>
            </a:r>
            <a:r>
              <a:rPr lang="en-US" dirty="0"/>
              <a:t> </a:t>
            </a:r>
            <a:r>
              <a:rPr lang="en-US" dirty="0" err="1"/>
              <a:t>các</a:t>
            </a:r>
            <a:r>
              <a:rPr lang="en-US" dirty="0"/>
              <a:t> </a:t>
            </a:r>
            <a:r>
              <a:rPr lang="en-US" dirty="0" err="1"/>
              <a:t>đỉnh</a:t>
            </a:r>
            <a:r>
              <a:rPr lang="en-US" dirty="0"/>
              <a:t> </a:t>
            </a:r>
            <a:r>
              <a:rPr lang="en-US" dirty="0" err="1"/>
              <a:t>kề</a:t>
            </a:r>
            <a:r>
              <a:rPr lang="en-US" dirty="0"/>
              <a:t> </a:t>
            </a:r>
            <a:r>
              <a:rPr lang="en-US" dirty="0" err="1"/>
              <a:t>của</a:t>
            </a:r>
            <a:r>
              <a:rPr lang="en-US" dirty="0"/>
              <a:t> 4 </a:t>
            </a:r>
            <a:r>
              <a:rPr lang="en-US" dirty="0" err="1"/>
              <a:t>vào</a:t>
            </a:r>
            <a:r>
              <a:rPr lang="en-US" dirty="0"/>
              <a:t> </a:t>
            </a:r>
            <a:r>
              <a:rPr lang="en-US" dirty="0" err="1"/>
              <a:t>ngăn</a:t>
            </a:r>
            <a:r>
              <a:rPr lang="en-US" dirty="0"/>
              <a:t> </a:t>
            </a:r>
            <a:r>
              <a:rPr lang="en-US" dirty="0" err="1"/>
              <a:t>xếp</a:t>
            </a:r>
            <a:r>
              <a:rPr lang="en-US" dirty="0"/>
              <a:t>.</a:t>
            </a:r>
          </a:p>
          <a:p>
            <a:r>
              <a:rPr lang="en-US" dirty="0"/>
              <a:t>             			       { 5;6 }</a:t>
            </a:r>
          </a:p>
        </p:txBody>
      </p:sp>
      <p:pic>
        <p:nvPicPr>
          <p:cNvPr id="6" name="Picture 5">
            <a:extLst>
              <a:ext uri="{FF2B5EF4-FFF2-40B4-BE49-F238E27FC236}">
                <a16:creationId xmlns:a16="http://schemas.microsoft.com/office/drawing/2014/main" id="{8420F640-FCE6-41D4-9666-841BA1EAD83C}"/>
              </a:ext>
            </a:extLst>
          </p:cNvPr>
          <p:cNvPicPr>
            <a:picLocks noChangeAspect="1"/>
          </p:cNvPicPr>
          <p:nvPr/>
        </p:nvPicPr>
        <p:blipFill>
          <a:blip r:embed="rId2"/>
          <a:stretch>
            <a:fillRect/>
          </a:stretch>
        </p:blipFill>
        <p:spPr>
          <a:xfrm>
            <a:off x="341353" y="796984"/>
            <a:ext cx="4210327" cy="3445396"/>
          </a:xfrm>
          <a:prstGeom prst="rect">
            <a:avLst/>
          </a:prstGeom>
        </p:spPr>
      </p:pic>
      <p:pic>
        <p:nvPicPr>
          <p:cNvPr id="8" name="Picture 7">
            <a:extLst>
              <a:ext uri="{FF2B5EF4-FFF2-40B4-BE49-F238E27FC236}">
                <a16:creationId xmlns:a16="http://schemas.microsoft.com/office/drawing/2014/main" id="{B5EE9931-873F-49AB-A10E-8C1F38FA6D09}"/>
              </a:ext>
            </a:extLst>
          </p:cNvPr>
          <p:cNvPicPr>
            <a:picLocks noChangeAspect="1"/>
          </p:cNvPicPr>
          <p:nvPr/>
        </p:nvPicPr>
        <p:blipFill>
          <a:blip r:embed="rId3"/>
          <a:stretch>
            <a:fillRect/>
          </a:stretch>
        </p:blipFill>
        <p:spPr>
          <a:xfrm>
            <a:off x="4856479" y="796984"/>
            <a:ext cx="6563361" cy="3541334"/>
          </a:xfrm>
          <a:prstGeom prst="rect">
            <a:avLst/>
          </a:prstGeom>
        </p:spPr>
      </p:pic>
    </p:spTree>
    <p:extLst>
      <p:ext uri="{BB962C8B-B14F-4D97-AF65-F5344CB8AC3E}">
        <p14:creationId xmlns:p14="http://schemas.microsoft.com/office/powerpoint/2010/main" val="467913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arn(inVertic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barn(inVertical)">
                                      <p:cBhvr>
                                        <p:cTn id="17" dur="500"/>
                                        <p:tgtEl>
                                          <p:spTgt spid="3">
                                            <p:txEl>
                                              <p:pRg st="0" end="0"/>
                                            </p:txEl>
                                          </p:spTgt>
                                        </p:tgtEl>
                                      </p:cBhvr>
                                    </p:animEffect>
                                  </p:childTnLst>
                                </p:cTn>
                              </p:par>
                              <p:par>
                                <p:cTn id="18" presetID="16" presetClass="entr" presetSubtype="21" fill="hold" nodeType="with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barn(inVertical)">
                                      <p:cBhvr>
                                        <p:cTn id="20" dur="500"/>
                                        <p:tgtEl>
                                          <p:spTgt spid="3">
                                            <p:txEl>
                                              <p:pRg st="1" end="1"/>
                                            </p:txEl>
                                          </p:spTgt>
                                        </p:tgtEl>
                                      </p:cBhvr>
                                    </p:animEffect>
                                  </p:childTnLst>
                                </p:cTn>
                              </p:par>
                              <p:par>
                                <p:cTn id="21" presetID="16" presetClass="entr" presetSubtype="21" fill="hold" nodeType="with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barn(inVertical)">
                                      <p:cBhvr>
                                        <p:cTn id="23" dur="500"/>
                                        <p:tgtEl>
                                          <p:spTgt spid="3">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nodeType="click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barn(inVertical)">
                                      <p:cBhvr>
                                        <p:cTn id="28" dur="500"/>
                                        <p:tgtEl>
                                          <p:spTgt spid="8"/>
                                        </p:tgtEl>
                                      </p:cBhvr>
                                    </p:animEffect>
                                  </p:childTnLst>
                                </p:cTn>
                              </p:par>
                            </p:childTnLst>
                          </p:cTn>
                        </p:par>
                      </p:childTnLst>
                    </p:cTn>
                  </p:par>
                  <p:par>
                    <p:cTn id="29" fill="hold">
                      <p:stCondLst>
                        <p:cond delay="indefinite"/>
                      </p:stCondLst>
                      <p:childTnLst>
                        <p:par>
                          <p:cTn id="30" fill="hold">
                            <p:stCondLst>
                              <p:cond delay="0"/>
                            </p:stCondLst>
                            <p:childTnLst>
                              <p:par>
                                <p:cTn id="31" presetID="16" presetClass="entr" presetSubtype="21" fill="hold" nodeType="clickEffect">
                                  <p:stCondLst>
                                    <p:cond delay="0"/>
                                  </p:stCondLst>
                                  <p:childTnLst>
                                    <p:set>
                                      <p:cBhvr>
                                        <p:cTn id="32" dur="1" fill="hold">
                                          <p:stCondLst>
                                            <p:cond delay="0"/>
                                          </p:stCondLst>
                                        </p:cTn>
                                        <p:tgtEl>
                                          <p:spTgt spid="4">
                                            <p:txEl>
                                              <p:pRg st="0" end="0"/>
                                            </p:txEl>
                                          </p:spTgt>
                                        </p:tgtEl>
                                        <p:attrNameLst>
                                          <p:attrName>style.visibility</p:attrName>
                                        </p:attrNameLst>
                                      </p:cBhvr>
                                      <p:to>
                                        <p:strVal val="visible"/>
                                      </p:to>
                                    </p:set>
                                    <p:animEffect transition="in" filter="barn(inVertical)">
                                      <p:cBhvr>
                                        <p:cTn id="33" dur="500"/>
                                        <p:tgtEl>
                                          <p:spTgt spid="4">
                                            <p:txEl>
                                              <p:pRg st="0" end="0"/>
                                            </p:txEl>
                                          </p:spTgt>
                                        </p:tgtEl>
                                      </p:cBhvr>
                                    </p:animEffect>
                                  </p:childTnLst>
                                </p:cTn>
                              </p:par>
                              <p:par>
                                <p:cTn id="34" presetID="16" presetClass="entr" presetSubtype="21" fill="hold" nodeType="withEffect">
                                  <p:stCondLst>
                                    <p:cond delay="0"/>
                                  </p:stCondLst>
                                  <p:childTnLst>
                                    <p:set>
                                      <p:cBhvr>
                                        <p:cTn id="35" dur="1" fill="hold">
                                          <p:stCondLst>
                                            <p:cond delay="0"/>
                                          </p:stCondLst>
                                        </p:cTn>
                                        <p:tgtEl>
                                          <p:spTgt spid="4">
                                            <p:txEl>
                                              <p:pRg st="1" end="1"/>
                                            </p:txEl>
                                          </p:spTgt>
                                        </p:tgtEl>
                                        <p:attrNameLst>
                                          <p:attrName>style.visibility</p:attrName>
                                        </p:attrNameLst>
                                      </p:cBhvr>
                                      <p:to>
                                        <p:strVal val="visible"/>
                                      </p:to>
                                    </p:set>
                                    <p:animEffect transition="in" filter="barn(inVertical)">
                                      <p:cBhvr>
                                        <p:cTn id="36" dur="500"/>
                                        <p:tgtEl>
                                          <p:spTgt spid="4">
                                            <p:txEl>
                                              <p:pRg st="1" end="1"/>
                                            </p:txEl>
                                          </p:spTgt>
                                        </p:tgtEl>
                                      </p:cBhvr>
                                    </p:animEffect>
                                  </p:childTnLst>
                                </p:cTn>
                              </p:par>
                              <p:par>
                                <p:cTn id="37" presetID="16" presetClass="entr" presetSubtype="21" fill="hold" nodeType="withEffect">
                                  <p:stCondLst>
                                    <p:cond delay="0"/>
                                  </p:stCondLst>
                                  <p:childTnLst>
                                    <p:set>
                                      <p:cBhvr>
                                        <p:cTn id="38" dur="1" fill="hold">
                                          <p:stCondLst>
                                            <p:cond delay="0"/>
                                          </p:stCondLst>
                                        </p:cTn>
                                        <p:tgtEl>
                                          <p:spTgt spid="4">
                                            <p:txEl>
                                              <p:pRg st="2" end="2"/>
                                            </p:txEl>
                                          </p:spTgt>
                                        </p:tgtEl>
                                        <p:attrNameLst>
                                          <p:attrName>style.visibility</p:attrName>
                                        </p:attrNameLst>
                                      </p:cBhvr>
                                      <p:to>
                                        <p:strVal val="visible"/>
                                      </p:to>
                                    </p:set>
                                    <p:animEffect transition="in" filter="barn(inVertical)">
                                      <p:cBhvr>
                                        <p:cTn id="39"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7FA55B-991D-432A-B996-51367A863B14}"/>
              </a:ext>
            </a:extLst>
          </p:cNvPr>
          <p:cNvSpPr txBox="1"/>
          <p:nvPr/>
        </p:nvSpPr>
        <p:spPr>
          <a:xfrm>
            <a:off x="203200" y="182880"/>
            <a:ext cx="7609840"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DIJKSTRA – TÌM ĐƯỜNG ĐI NGẮN NHẤT</a:t>
            </a:r>
          </a:p>
        </p:txBody>
      </p:sp>
      <p:sp>
        <p:nvSpPr>
          <p:cNvPr id="3" name="TextBox 2">
            <a:extLst>
              <a:ext uri="{FF2B5EF4-FFF2-40B4-BE49-F238E27FC236}">
                <a16:creationId xmlns:a16="http://schemas.microsoft.com/office/drawing/2014/main" id="{D13DCEF2-CB54-4471-92DE-5F8642DDF8FA}"/>
              </a:ext>
            </a:extLst>
          </p:cNvPr>
          <p:cNvSpPr txBox="1"/>
          <p:nvPr/>
        </p:nvSpPr>
        <p:spPr>
          <a:xfrm>
            <a:off x="646742" y="4282465"/>
            <a:ext cx="3708399" cy="1477328"/>
          </a:xfrm>
          <a:prstGeom prst="rect">
            <a:avLst/>
          </a:prstGeom>
          <a:noFill/>
        </p:spPr>
        <p:txBody>
          <a:bodyPr wrap="square" rtlCol="0">
            <a:spAutoFit/>
          </a:bodyPr>
          <a:lstStyle/>
          <a:p>
            <a:r>
              <a:rPr lang="en-US" dirty="0" err="1"/>
              <a:t>Xét</a:t>
            </a:r>
            <a:r>
              <a:rPr lang="en-US" dirty="0"/>
              <a:t> </a:t>
            </a:r>
            <a:r>
              <a:rPr lang="en-US" dirty="0" err="1"/>
              <a:t>các</a:t>
            </a:r>
            <a:r>
              <a:rPr lang="en-US" dirty="0"/>
              <a:t> </a:t>
            </a:r>
            <a:r>
              <a:rPr lang="en-US" dirty="0" err="1"/>
              <a:t>đỉnh</a:t>
            </a:r>
            <a:r>
              <a:rPr lang="en-US" dirty="0"/>
              <a:t> </a:t>
            </a:r>
            <a:r>
              <a:rPr lang="en-US" dirty="0" err="1"/>
              <a:t>đang</a:t>
            </a:r>
            <a:r>
              <a:rPr lang="en-US" dirty="0"/>
              <a:t> </a:t>
            </a:r>
            <a:r>
              <a:rPr lang="en-US" dirty="0" err="1"/>
              <a:t>có</a:t>
            </a:r>
            <a:r>
              <a:rPr lang="en-US" dirty="0"/>
              <a:t> </a:t>
            </a:r>
            <a:r>
              <a:rPr lang="en-US" dirty="0" err="1"/>
              <a:t>trong</a:t>
            </a:r>
            <a:r>
              <a:rPr lang="en-US" dirty="0"/>
              <a:t> </a:t>
            </a:r>
            <a:r>
              <a:rPr lang="en-US" dirty="0" err="1"/>
              <a:t>ngăn</a:t>
            </a:r>
            <a:r>
              <a:rPr lang="en-US" dirty="0"/>
              <a:t> </a:t>
            </a:r>
            <a:r>
              <a:rPr lang="en-US" dirty="0" err="1"/>
              <a:t>xếp</a:t>
            </a:r>
            <a:r>
              <a:rPr lang="en-US" dirty="0"/>
              <a:t>  { 5;6 }=&gt; Min </a:t>
            </a:r>
            <a:r>
              <a:rPr lang="en-US" dirty="0" err="1"/>
              <a:t>tại</a:t>
            </a:r>
            <a:r>
              <a:rPr lang="en-US" dirty="0"/>
              <a:t> </a:t>
            </a:r>
            <a:r>
              <a:rPr lang="en-US" dirty="0" err="1"/>
              <a:t>đỉnh</a:t>
            </a:r>
            <a:r>
              <a:rPr lang="en-US" dirty="0"/>
              <a:t> 5</a:t>
            </a:r>
          </a:p>
          <a:p>
            <a:r>
              <a:rPr lang="en-US" dirty="0"/>
              <a:t> </a:t>
            </a:r>
            <a:r>
              <a:rPr lang="en-US" dirty="0" err="1"/>
              <a:t>Chọn</a:t>
            </a:r>
            <a:r>
              <a:rPr lang="en-US" dirty="0"/>
              <a:t> </a:t>
            </a:r>
            <a:r>
              <a:rPr lang="en-US" dirty="0" err="1"/>
              <a:t>đỉnh</a:t>
            </a:r>
            <a:r>
              <a:rPr lang="en-US" dirty="0"/>
              <a:t> 5 =&gt; </a:t>
            </a:r>
            <a:r>
              <a:rPr lang="en-US" dirty="0" err="1"/>
              <a:t>Cập</a:t>
            </a:r>
            <a:r>
              <a:rPr lang="en-US" dirty="0"/>
              <a:t> </a:t>
            </a:r>
            <a:r>
              <a:rPr lang="en-US" dirty="0" err="1"/>
              <a:t>nhật</a:t>
            </a:r>
            <a:r>
              <a:rPr lang="en-US" dirty="0"/>
              <a:t> </a:t>
            </a:r>
            <a:r>
              <a:rPr lang="en-US" dirty="0" err="1"/>
              <a:t>và</a:t>
            </a:r>
            <a:r>
              <a:rPr lang="en-US" dirty="0"/>
              <a:t> </a:t>
            </a:r>
            <a:r>
              <a:rPr lang="en-US" dirty="0" err="1"/>
              <a:t>đưa</a:t>
            </a:r>
            <a:r>
              <a:rPr lang="en-US" dirty="0"/>
              <a:t> </a:t>
            </a:r>
            <a:r>
              <a:rPr lang="en-US" dirty="0" err="1"/>
              <a:t>các</a:t>
            </a:r>
            <a:r>
              <a:rPr lang="en-US" dirty="0"/>
              <a:t> </a:t>
            </a:r>
            <a:r>
              <a:rPr lang="en-US" dirty="0" err="1"/>
              <a:t>đỉnh</a:t>
            </a:r>
            <a:r>
              <a:rPr lang="en-US" dirty="0"/>
              <a:t> </a:t>
            </a:r>
            <a:r>
              <a:rPr lang="en-US" dirty="0" err="1"/>
              <a:t>kề</a:t>
            </a:r>
            <a:r>
              <a:rPr lang="en-US" dirty="0"/>
              <a:t> </a:t>
            </a:r>
            <a:r>
              <a:rPr lang="en-US" dirty="0" err="1"/>
              <a:t>của</a:t>
            </a:r>
            <a:r>
              <a:rPr lang="en-US" dirty="0"/>
              <a:t> 5 </a:t>
            </a:r>
            <a:r>
              <a:rPr lang="en-US" dirty="0" err="1"/>
              <a:t>vào</a:t>
            </a:r>
            <a:r>
              <a:rPr lang="en-US" dirty="0"/>
              <a:t> </a:t>
            </a:r>
            <a:r>
              <a:rPr lang="en-US" dirty="0" err="1"/>
              <a:t>ngăn</a:t>
            </a:r>
            <a:r>
              <a:rPr lang="en-US" dirty="0"/>
              <a:t> </a:t>
            </a:r>
            <a:r>
              <a:rPr lang="en-US" dirty="0" err="1"/>
              <a:t>xếp</a:t>
            </a:r>
            <a:r>
              <a:rPr lang="en-US" dirty="0"/>
              <a:t>.</a:t>
            </a:r>
          </a:p>
          <a:p>
            <a:r>
              <a:rPr lang="en-US" dirty="0"/>
              <a:t>              { 6;7 }</a:t>
            </a:r>
          </a:p>
        </p:txBody>
      </p:sp>
      <p:sp>
        <p:nvSpPr>
          <p:cNvPr id="4" name="TextBox 3">
            <a:extLst>
              <a:ext uri="{FF2B5EF4-FFF2-40B4-BE49-F238E27FC236}">
                <a16:creationId xmlns:a16="http://schemas.microsoft.com/office/drawing/2014/main" id="{45BF39A5-3B24-4C4F-A157-0E9AD199055E}"/>
              </a:ext>
            </a:extLst>
          </p:cNvPr>
          <p:cNvSpPr txBox="1"/>
          <p:nvPr/>
        </p:nvSpPr>
        <p:spPr>
          <a:xfrm flipH="1">
            <a:off x="5511798" y="4453398"/>
            <a:ext cx="5694681" cy="1200329"/>
          </a:xfrm>
          <a:prstGeom prst="rect">
            <a:avLst/>
          </a:prstGeom>
          <a:noFill/>
        </p:spPr>
        <p:txBody>
          <a:bodyPr wrap="square" rtlCol="0">
            <a:spAutoFit/>
          </a:bodyPr>
          <a:lstStyle/>
          <a:p>
            <a:r>
              <a:rPr lang="en-US" dirty="0" err="1"/>
              <a:t>Các</a:t>
            </a:r>
            <a:r>
              <a:rPr lang="en-US" dirty="0"/>
              <a:t> </a:t>
            </a:r>
            <a:r>
              <a:rPr lang="en-US" dirty="0" err="1"/>
              <a:t>đỉnh</a:t>
            </a:r>
            <a:r>
              <a:rPr lang="en-US" dirty="0"/>
              <a:t> </a:t>
            </a:r>
            <a:r>
              <a:rPr lang="en-US" dirty="0" err="1"/>
              <a:t>trong</a:t>
            </a:r>
            <a:r>
              <a:rPr lang="en-US" dirty="0"/>
              <a:t> </a:t>
            </a:r>
            <a:r>
              <a:rPr lang="en-US" dirty="0" err="1"/>
              <a:t>ngăn</a:t>
            </a:r>
            <a:r>
              <a:rPr lang="en-US" dirty="0"/>
              <a:t> </a:t>
            </a:r>
            <a:r>
              <a:rPr lang="en-US" dirty="0" err="1"/>
              <a:t>xếp</a:t>
            </a:r>
            <a:r>
              <a:rPr lang="en-US" dirty="0"/>
              <a:t>  { 6;7 } =&gt; Min </a:t>
            </a:r>
            <a:r>
              <a:rPr lang="en-US" dirty="0" err="1"/>
              <a:t>tại</a:t>
            </a:r>
            <a:r>
              <a:rPr lang="en-US" dirty="0"/>
              <a:t> </a:t>
            </a:r>
            <a:r>
              <a:rPr lang="en-US" dirty="0" err="1"/>
              <a:t>đỉnh</a:t>
            </a:r>
            <a:r>
              <a:rPr lang="en-US" dirty="0"/>
              <a:t> 6</a:t>
            </a:r>
          </a:p>
          <a:p>
            <a:r>
              <a:rPr lang="en-US" dirty="0" err="1"/>
              <a:t>Chọn</a:t>
            </a:r>
            <a:r>
              <a:rPr lang="en-US" dirty="0"/>
              <a:t> </a:t>
            </a:r>
            <a:r>
              <a:rPr lang="en-US" dirty="0" err="1"/>
              <a:t>đỉnh</a:t>
            </a:r>
            <a:r>
              <a:rPr lang="en-US" dirty="0"/>
              <a:t> 6 =&gt; </a:t>
            </a:r>
            <a:r>
              <a:rPr lang="en-US" dirty="0" err="1"/>
              <a:t>Cập</a:t>
            </a:r>
            <a:r>
              <a:rPr lang="en-US" dirty="0"/>
              <a:t> </a:t>
            </a:r>
            <a:r>
              <a:rPr lang="en-US" dirty="0" err="1"/>
              <a:t>nhật</a:t>
            </a:r>
            <a:r>
              <a:rPr lang="en-US" dirty="0"/>
              <a:t> </a:t>
            </a:r>
            <a:r>
              <a:rPr lang="en-US" dirty="0" err="1"/>
              <a:t>và</a:t>
            </a:r>
            <a:r>
              <a:rPr lang="en-US" dirty="0"/>
              <a:t> </a:t>
            </a:r>
            <a:r>
              <a:rPr lang="en-US" dirty="0" err="1"/>
              <a:t>đưa</a:t>
            </a:r>
            <a:r>
              <a:rPr lang="en-US" dirty="0"/>
              <a:t> </a:t>
            </a:r>
            <a:r>
              <a:rPr lang="en-US" dirty="0" err="1"/>
              <a:t>các</a:t>
            </a:r>
            <a:r>
              <a:rPr lang="en-US" dirty="0"/>
              <a:t> </a:t>
            </a:r>
            <a:r>
              <a:rPr lang="en-US" dirty="0" err="1"/>
              <a:t>đỉnh</a:t>
            </a:r>
            <a:r>
              <a:rPr lang="en-US" dirty="0"/>
              <a:t> </a:t>
            </a:r>
            <a:r>
              <a:rPr lang="en-US" dirty="0" err="1"/>
              <a:t>kề</a:t>
            </a:r>
            <a:r>
              <a:rPr lang="en-US" dirty="0"/>
              <a:t> </a:t>
            </a:r>
            <a:r>
              <a:rPr lang="en-US" dirty="0" err="1"/>
              <a:t>của</a:t>
            </a:r>
            <a:r>
              <a:rPr lang="en-US" dirty="0"/>
              <a:t> 6 </a:t>
            </a:r>
            <a:r>
              <a:rPr lang="en-US" dirty="0" err="1"/>
              <a:t>vào</a:t>
            </a:r>
            <a:r>
              <a:rPr lang="en-US" dirty="0"/>
              <a:t> </a:t>
            </a:r>
            <a:r>
              <a:rPr lang="en-US" dirty="0" err="1"/>
              <a:t>ngăn</a:t>
            </a:r>
            <a:r>
              <a:rPr lang="en-US" dirty="0"/>
              <a:t> </a:t>
            </a:r>
            <a:r>
              <a:rPr lang="en-US" dirty="0" err="1"/>
              <a:t>xếp</a:t>
            </a:r>
            <a:r>
              <a:rPr lang="en-US" dirty="0"/>
              <a:t>.</a:t>
            </a:r>
          </a:p>
          <a:p>
            <a:r>
              <a:rPr lang="en-US" dirty="0"/>
              <a:t>             			       { 7;8 }</a:t>
            </a:r>
          </a:p>
        </p:txBody>
      </p:sp>
      <p:pic>
        <p:nvPicPr>
          <p:cNvPr id="7" name="Picture 6">
            <a:extLst>
              <a:ext uri="{FF2B5EF4-FFF2-40B4-BE49-F238E27FC236}">
                <a16:creationId xmlns:a16="http://schemas.microsoft.com/office/drawing/2014/main" id="{AED2C8B2-A5D4-46CB-8BA1-DBBA0DA527E6}"/>
              </a:ext>
            </a:extLst>
          </p:cNvPr>
          <p:cNvPicPr>
            <a:picLocks noChangeAspect="1"/>
          </p:cNvPicPr>
          <p:nvPr/>
        </p:nvPicPr>
        <p:blipFill>
          <a:blip r:embed="rId2"/>
          <a:stretch>
            <a:fillRect/>
          </a:stretch>
        </p:blipFill>
        <p:spPr>
          <a:xfrm>
            <a:off x="284480" y="762003"/>
            <a:ext cx="4432925" cy="3515358"/>
          </a:xfrm>
          <a:prstGeom prst="rect">
            <a:avLst/>
          </a:prstGeom>
        </p:spPr>
      </p:pic>
      <p:pic>
        <p:nvPicPr>
          <p:cNvPr id="10" name="Picture 9">
            <a:extLst>
              <a:ext uri="{FF2B5EF4-FFF2-40B4-BE49-F238E27FC236}">
                <a16:creationId xmlns:a16="http://schemas.microsoft.com/office/drawing/2014/main" id="{F8DD52B6-4101-4EAA-B71B-F5CB3E041D64}"/>
              </a:ext>
            </a:extLst>
          </p:cNvPr>
          <p:cNvPicPr>
            <a:picLocks noChangeAspect="1"/>
          </p:cNvPicPr>
          <p:nvPr/>
        </p:nvPicPr>
        <p:blipFill>
          <a:blip r:embed="rId3"/>
          <a:stretch>
            <a:fillRect/>
          </a:stretch>
        </p:blipFill>
        <p:spPr>
          <a:xfrm>
            <a:off x="5758178" y="762003"/>
            <a:ext cx="5326382" cy="3515358"/>
          </a:xfrm>
          <a:prstGeom prst="rect">
            <a:avLst/>
          </a:prstGeom>
        </p:spPr>
      </p:pic>
    </p:spTree>
    <p:extLst>
      <p:ext uri="{BB962C8B-B14F-4D97-AF65-F5344CB8AC3E}">
        <p14:creationId xmlns:p14="http://schemas.microsoft.com/office/powerpoint/2010/main" val="1425961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barn(inVertical)">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0" end="0"/>
                                            </p:txEl>
                                          </p:spTgt>
                                        </p:tgtEl>
                                        <p:attrNameLst>
                                          <p:attrName>style.visibility</p:attrName>
                                        </p:attrNameLst>
                                      </p:cBhvr>
                                      <p:to>
                                        <p:strVal val="visible"/>
                                      </p:to>
                                    </p:set>
                                    <p:anim calcmode="lin" valueType="num">
                                      <p:cBhvr additive="base">
                                        <p:cTn id="1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0" end="0"/>
                                            </p:txEl>
                                          </p:spTgt>
                                        </p:tgtEl>
                                        <p:attrNameLst>
                                          <p:attrName>ppt_y</p:attrName>
                                        </p:attrNameLst>
                                      </p:cBhvr>
                                      <p:tavLst>
                                        <p:tav tm="0">
                                          <p:val>
                                            <p:strVal val="1+#ppt_h/2"/>
                                          </p:val>
                                        </p:tav>
                                        <p:tav tm="100000">
                                          <p:val>
                                            <p:strVal val="#ppt_y"/>
                                          </p:val>
                                        </p:tav>
                                      </p:tavLst>
                                    </p:anim>
                                  </p:childTnLst>
                                </p:cTn>
                              </p:par>
                              <p:par>
                                <p:cTn id="20" presetID="2" presetClass="entr" presetSubtype="4" fill="hold" nodeType="with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 calcmode="lin" valueType="num">
                                      <p:cBhvr additive="base">
                                        <p:cTn id="22"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3">
                                            <p:txEl>
                                              <p:pRg st="1" end="1"/>
                                            </p:txEl>
                                          </p:spTgt>
                                        </p:tgtEl>
                                        <p:attrNameLst>
                                          <p:attrName>ppt_y</p:attrName>
                                        </p:attrNameLst>
                                      </p:cBhvr>
                                      <p:tavLst>
                                        <p:tav tm="0">
                                          <p:val>
                                            <p:strVal val="1+#ppt_h/2"/>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 calcmode="lin" valueType="num">
                                      <p:cBhvr additive="base">
                                        <p:cTn id="26"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barn(inVertical)">
                                      <p:cBhvr>
                                        <p:cTn id="32" dur="500"/>
                                        <p:tgtEl>
                                          <p:spTgt spid="10"/>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nodeType="clickEffect">
                                  <p:stCondLst>
                                    <p:cond delay="0"/>
                                  </p:stCondLst>
                                  <p:childTnLst>
                                    <p:set>
                                      <p:cBhvr>
                                        <p:cTn id="36" dur="1" fill="hold">
                                          <p:stCondLst>
                                            <p:cond delay="0"/>
                                          </p:stCondLst>
                                        </p:cTn>
                                        <p:tgtEl>
                                          <p:spTgt spid="4">
                                            <p:txEl>
                                              <p:pRg st="0" end="0"/>
                                            </p:txEl>
                                          </p:spTgt>
                                        </p:tgtEl>
                                        <p:attrNameLst>
                                          <p:attrName>style.visibility</p:attrName>
                                        </p:attrNameLst>
                                      </p:cBhvr>
                                      <p:to>
                                        <p:strVal val="visible"/>
                                      </p:to>
                                    </p:set>
                                    <p:animEffect transition="in" filter="barn(inVertical)">
                                      <p:cBhvr>
                                        <p:cTn id="37" dur="500"/>
                                        <p:tgtEl>
                                          <p:spTgt spid="4">
                                            <p:txEl>
                                              <p:pRg st="0" end="0"/>
                                            </p:txEl>
                                          </p:spTgt>
                                        </p:tgtEl>
                                      </p:cBhvr>
                                    </p:animEffect>
                                  </p:childTnLst>
                                </p:cTn>
                              </p:par>
                              <p:par>
                                <p:cTn id="38" presetID="16" presetClass="entr" presetSubtype="21" fill="hold" nodeType="withEffect">
                                  <p:stCondLst>
                                    <p:cond delay="0"/>
                                  </p:stCondLst>
                                  <p:childTnLst>
                                    <p:set>
                                      <p:cBhvr>
                                        <p:cTn id="39" dur="1" fill="hold">
                                          <p:stCondLst>
                                            <p:cond delay="0"/>
                                          </p:stCondLst>
                                        </p:cTn>
                                        <p:tgtEl>
                                          <p:spTgt spid="4">
                                            <p:txEl>
                                              <p:pRg st="1" end="1"/>
                                            </p:txEl>
                                          </p:spTgt>
                                        </p:tgtEl>
                                        <p:attrNameLst>
                                          <p:attrName>style.visibility</p:attrName>
                                        </p:attrNameLst>
                                      </p:cBhvr>
                                      <p:to>
                                        <p:strVal val="visible"/>
                                      </p:to>
                                    </p:set>
                                    <p:animEffect transition="in" filter="barn(inVertical)">
                                      <p:cBhvr>
                                        <p:cTn id="40" dur="500"/>
                                        <p:tgtEl>
                                          <p:spTgt spid="4">
                                            <p:txEl>
                                              <p:pRg st="1" end="1"/>
                                            </p:txEl>
                                          </p:spTgt>
                                        </p:tgtEl>
                                      </p:cBhvr>
                                    </p:animEffect>
                                  </p:childTnLst>
                                </p:cTn>
                              </p:par>
                              <p:par>
                                <p:cTn id="41" presetID="16" presetClass="entr" presetSubtype="21" fill="hold" nodeType="withEffect">
                                  <p:stCondLst>
                                    <p:cond delay="0"/>
                                  </p:stCondLst>
                                  <p:childTnLst>
                                    <p:set>
                                      <p:cBhvr>
                                        <p:cTn id="42" dur="1" fill="hold">
                                          <p:stCondLst>
                                            <p:cond delay="0"/>
                                          </p:stCondLst>
                                        </p:cTn>
                                        <p:tgtEl>
                                          <p:spTgt spid="4">
                                            <p:txEl>
                                              <p:pRg st="2" end="2"/>
                                            </p:txEl>
                                          </p:spTgt>
                                        </p:tgtEl>
                                        <p:attrNameLst>
                                          <p:attrName>style.visibility</p:attrName>
                                        </p:attrNameLst>
                                      </p:cBhvr>
                                      <p:to>
                                        <p:strVal val="visible"/>
                                      </p:to>
                                    </p:set>
                                    <p:animEffect transition="in" filter="barn(inVertical)">
                                      <p:cBhvr>
                                        <p:cTn id="43"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7FA55B-991D-432A-B996-51367A863B14}"/>
              </a:ext>
            </a:extLst>
          </p:cNvPr>
          <p:cNvSpPr txBox="1"/>
          <p:nvPr/>
        </p:nvSpPr>
        <p:spPr>
          <a:xfrm>
            <a:off x="203200" y="182880"/>
            <a:ext cx="7609840"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DIJKSTRA – TÌM ĐƯỜNG ĐI NGẮN NHẤT</a:t>
            </a:r>
          </a:p>
        </p:txBody>
      </p:sp>
      <p:sp>
        <p:nvSpPr>
          <p:cNvPr id="4" name="TextBox 3">
            <a:extLst>
              <a:ext uri="{FF2B5EF4-FFF2-40B4-BE49-F238E27FC236}">
                <a16:creationId xmlns:a16="http://schemas.microsoft.com/office/drawing/2014/main" id="{45BF39A5-3B24-4C4F-A157-0E9AD199055E}"/>
              </a:ext>
            </a:extLst>
          </p:cNvPr>
          <p:cNvSpPr txBox="1"/>
          <p:nvPr/>
        </p:nvSpPr>
        <p:spPr>
          <a:xfrm flipH="1">
            <a:off x="1409698" y="4402598"/>
            <a:ext cx="5694681" cy="1200329"/>
          </a:xfrm>
          <a:prstGeom prst="rect">
            <a:avLst/>
          </a:prstGeom>
          <a:noFill/>
        </p:spPr>
        <p:txBody>
          <a:bodyPr wrap="square" rtlCol="0">
            <a:spAutoFit/>
          </a:bodyPr>
          <a:lstStyle/>
          <a:p>
            <a:r>
              <a:rPr lang="en-US" dirty="0" err="1"/>
              <a:t>Các</a:t>
            </a:r>
            <a:r>
              <a:rPr lang="en-US" dirty="0"/>
              <a:t> </a:t>
            </a:r>
            <a:r>
              <a:rPr lang="en-US" dirty="0" err="1"/>
              <a:t>đỉnh</a:t>
            </a:r>
            <a:r>
              <a:rPr lang="en-US" dirty="0"/>
              <a:t> </a:t>
            </a:r>
            <a:r>
              <a:rPr lang="en-US" dirty="0" err="1"/>
              <a:t>trong</a:t>
            </a:r>
            <a:r>
              <a:rPr lang="en-US" dirty="0"/>
              <a:t> </a:t>
            </a:r>
            <a:r>
              <a:rPr lang="en-US" dirty="0" err="1"/>
              <a:t>ngăn</a:t>
            </a:r>
            <a:r>
              <a:rPr lang="en-US" dirty="0"/>
              <a:t> </a:t>
            </a:r>
            <a:r>
              <a:rPr lang="en-US" dirty="0" err="1"/>
              <a:t>xếp</a:t>
            </a:r>
            <a:r>
              <a:rPr lang="en-US" dirty="0"/>
              <a:t>  { 7;8 } =&gt; Min </a:t>
            </a:r>
            <a:r>
              <a:rPr lang="en-US" dirty="0" err="1"/>
              <a:t>tại</a:t>
            </a:r>
            <a:r>
              <a:rPr lang="en-US" dirty="0"/>
              <a:t> </a:t>
            </a:r>
            <a:r>
              <a:rPr lang="en-US" dirty="0" err="1"/>
              <a:t>đỉnh</a:t>
            </a:r>
            <a:r>
              <a:rPr lang="en-US" dirty="0"/>
              <a:t> 7</a:t>
            </a:r>
          </a:p>
          <a:p>
            <a:r>
              <a:rPr lang="en-US" dirty="0" err="1"/>
              <a:t>Chọn</a:t>
            </a:r>
            <a:r>
              <a:rPr lang="en-US" dirty="0"/>
              <a:t> </a:t>
            </a:r>
            <a:r>
              <a:rPr lang="en-US" dirty="0" err="1"/>
              <a:t>đỉnh</a:t>
            </a:r>
            <a:r>
              <a:rPr lang="en-US" dirty="0"/>
              <a:t> 7 =&gt; </a:t>
            </a:r>
            <a:r>
              <a:rPr lang="en-US" dirty="0" err="1"/>
              <a:t>Cập</a:t>
            </a:r>
            <a:r>
              <a:rPr lang="en-US" dirty="0"/>
              <a:t> </a:t>
            </a:r>
            <a:r>
              <a:rPr lang="en-US" dirty="0" err="1"/>
              <a:t>nhật</a:t>
            </a:r>
            <a:r>
              <a:rPr lang="en-US" dirty="0"/>
              <a:t> </a:t>
            </a:r>
            <a:r>
              <a:rPr lang="en-US" dirty="0" err="1"/>
              <a:t>và</a:t>
            </a:r>
            <a:r>
              <a:rPr lang="en-US" dirty="0"/>
              <a:t> </a:t>
            </a:r>
            <a:r>
              <a:rPr lang="en-US" dirty="0" err="1"/>
              <a:t>đưa</a:t>
            </a:r>
            <a:r>
              <a:rPr lang="en-US" dirty="0"/>
              <a:t> </a:t>
            </a:r>
            <a:r>
              <a:rPr lang="en-US" dirty="0" err="1"/>
              <a:t>các</a:t>
            </a:r>
            <a:r>
              <a:rPr lang="en-US" dirty="0"/>
              <a:t> </a:t>
            </a:r>
            <a:r>
              <a:rPr lang="en-US" dirty="0" err="1"/>
              <a:t>đỉnh</a:t>
            </a:r>
            <a:r>
              <a:rPr lang="en-US" dirty="0"/>
              <a:t> </a:t>
            </a:r>
            <a:r>
              <a:rPr lang="en-US" dirty="0" err="1"/>
              <a:t>kề</a:t>
            </a:r>
            <a:r>
              <a:rPr lang="en-US" dirty="0"/>
              <a:t> </a:t>
            </a:r>
            <a:r>
              <a:rPr lang="en-US" dirty="0" err="1"/>
              <a:t>của</a:t>
            </a:r>
            <a:r>
              <a:rPr lang="en-US" dirty="0"/>
              <a:t> 7 </a:t>
            </a:r>
            <a:r>
              <a:rPr lang="en-US" dirty="0" err="1"/>
              <a:t>vào</a:t>
            </a:r>
            <a:r>
              <a:rPr lang="en-US" dirty="0"/>
              <a:t> </a:t>
            </a:r>
            <a:r>
              <a:rPr lang="en-US" dirty="0" err="1"/>
              <a:t>ngăn</a:t>
            </a:r>
            <a:r>
              <a:rPr lang="en-US" dirty="0"/>
              <a:t> </a:t>
            </a:r>
            <a:r>
              <a:rPr lang="en-US" dirty="0" err="1"/>
              <a:t>xếp</a:t>
            </a:r>
            <a:r>
              <a:rPr lang="en-US" dirty="0"/>
              <a:t>.</a:t>
            </a:r>
          </a:p>
          <a:p>
            <a:r>
              <a:rPr lang="en-US" dirty="0"/>
              <a:t>             			       { 8 }</a:t>
            </a:r>
          </a:p>
        </p:txBody>
      </p:sp>
      <p:pic>
        <p:nvPicPr>
          <p:cNvPr id="8" name="Picture 7">
            <a:extLst>
              <a:ext uri="{FF2B5EF4-FFF2-40B4-BE49-F238E27FC236}">
                <a16:creationId xmlns:a16="http://schemas.microsoft.com/office/drawing/2014/main" id="{85E2C82A-A6B8-4939-BEAB-208207CF8A2B}"/>
              </a:ext>
            </a:extLst>
          </p:cNvPr>
          <p:cNvPicPr>
            <a:picLocks noChangeAspect="1"/>
          </p:cNvPicPr>
          <p:nvPr/>
        </p:nvPicPr>
        <p:blipFill>
          <a:blip r:embed="rId2"/>
          <a:stretch>
            <a:fillRect/>
          </a:stretch>
        </p:blipFill>
        <p:spPr>
          <a:xfrm>
            <a:off x="1562098" y="706100"/>
            <a:ext cx="4533902" cy="3515358"/>
          </a:xfrm>
          <a:prstGeom prst="rect">
            <a:avLst/>
          </a:prstGeom>
        </p:spPr>
      </p:pic>
      <p:pic>
        <p:nvPicPr>
          <p:cNvPr id="6" name="Picture 5">
            <a:extLst>
              <a:ext uri="{FF2B5EF4-FFF2-40B4-BE49-F238E27FC236}">
                <a16:creationId xmlns:a16="http://schemas.microsoft.com/office/drawing/2014/main" id="{DB7396B4-B7E2-44E4-801B-80B541DB0C44}"/>
              </a:ext>
            </a:extLst>
          </p:cNvPr>
          <p:cNvPicPr>
            <a:picLocks noChangeAspect="1"/>
          </p:cNvPicPr>
          <p:nvPr/>
        </p:nvPicPr>
        <p:blipFill>
          <a:blip r:embed="rId3"/>
          <a:stretch>
            <a:fillRect/>
          </a:stretch>
        </p:blipFill>
        <p:spPr>
          <a:xfrm>
            <a:off x="7256780" y="706100"/>
            <a:ext cx="4467862" cy="3515358"/>
          </a:xfrm>
          <a:prstGeom prst="rect">
            <a:avLst/>
          </a:prstGeom>
        </p:spPr>
      </p:pic>
      <p:sp>
        <p:nvSpPr>
          <p:cNvPr id="9" name="TextBox 8">
            <a:extLst>
              <a:ext uri="{FF2B5EF4-FFF2-40B4-BE49-F238E27FC236}">
                <a16:creationId xmlns:a16="http://schemas.microsoft.com/office/drawing/2014/main" id="{DC8497CE-5F73-4DE2-A3BE-0CEEB3350E4B}"/>
              </a:ext>
            </a:extLst>
          </p:cNvPr>
          <p:cNvSpPr txBox="1"/>
          <p:nvPr/>
        </p:nvSpPr>
        <p:spPr>
          <a:xfrm>
            <a:off x="7175500" y="4397574"/>
            <a:ext cx="4792980" cy="1477328"/>
          </a:xfrm>
          <a:prstGeom prst="rect">
            <a:avLst/>
          </a:prstGeom>
          <a:noFill/>
        </p:spPr>
        <p:txBody>
          <a:bodyPr wrap="square" rtlCol="0">
            <a:spAutoFit/>
          </a:bodyPr>
          <a:lstStyle/>
          <a:p>
            <a:r>
              <a:rPr lang="en-US" dirty="0" err="1"/>
              <a:t>Các</a:t>
            </a:r>
            <a:r>
              <a:rPr lang="en-US" dirty="0"/>
              <a:t> </a:t>
            </a:r>
            <a:r>
              <a:rPr lang="en-US" dirty="0" err="1"/>
              <a:t>đỉnh</a:t>
            </a:r>
            <a:r>
              <a:rPr lang="en-US" dirty="0"/>
              <a:t> </a:t>
            </a:r>
            <a:r>
              <a:rPr lang="en-US" dirty="0" err="1"/>
              <a:t>trong</a:t>
            </a:r>
            <a:r>
              <a:rPr lang="en-US" dirty="0"/>
              <a:t> </a:t>
            </a:r>
            <a:r>
              <a:rPr lang="en-US" dirty="0" err="1"/>
              <a:t>ngăn</a:t>
            </a:r>
            <a:r>
              <a:rPr lang="en-US" dirty="0"/>
              <a:t> </a:t>
            </a:r>
            <a:r>
              <a:rPr lang="en-US" dirty="0" err="1"/>
              <a:t>xếp</a:t>
            </a:r>
            <a:r>
              <a:rPr lang="en-US" dirty="0"/>
              <a:t>  { 8 }</a:t>
            </a:r>
          </a:p>
          <a:p>
            <a:r>
              <a:rPr lang="en-US" dirty="0" err="1"/>
              <a:t>Chọn</a:t>
            </a:r>
            <a:r>
              <a:rPr lang="en-US" dirty="0"/>
              <a:t> </a:t>
            </a:r>
            <a:r>
              <a:rPr lang="en-US" dirty="0" err="1"/>
              <a:t>đỉnh</a:t>
            </a:r>
            <a:r>
              <a:rPr lang="en-US" dirty="0"/>
              <a:t> 8  =&gt; </a:t>
            </a:r>
            <a:r>
              <a:rPr lang="en-US" dirty="0" err="1"/>
              <a:t>Cập</a:t>
            </a:r>
            <a:r>
              <a:rPr lang="en-US" dirty="0"/>
              <a:t> </a:t>
            </a:r>
            <a:r>
              <a:rPr lang="en-US" dirty="0" err="1"/>
              <a:t>nhật</a:t>
            </a:r>
            <a:r>
              <a:rPr lang="en-US" dirty="0"/>
              <a:t> </a:t>
            </a:r>
            <a:r>
              <a:rPr lang="en-US" dirty="0" err="1"/>
              <a:t>và</a:t>
            </a:r>
            <a:r>
              <a:rPr lang="en-US" dirty="0"/>
              <a:t> </a:t>
            </a:r>
            <a:r>
              <a:rPr lang="en-US" dirty="0" err="1"/>
              <a:t>đưa</a:t>
            </a:r>
            <a:r>
              <a:rPr lang="en-US" dirty="0"/>
              <a:t> </a:t>
            </a:r>
            <a:r>
              <a:rPr lang="en-US" dirty="0" err="1"/>
              <a:t>các</a:t>
            </a:r>
            <a:r>
              <a:rPr lang="en-US" dirty="0"/>
              <a:t> </a:t>
            </a:r>
            <a:r>
              <a:rPr lang="en-US" dirty="0" err="1"/>
              <a:t>đỉnh</a:t>
            </a:r>
            <a:r>
              <a:rPr lang="en-US" dirty="0"/>
              <a:t> </a:t>
            </a:r>
            <a:r>
              <a:rPr lang="en-US" dirty="0" err="1"/>
              <a:t>kề</a:t>
            </a:r>
            <a:r>
              <a:rPr lang="en-US" dirty="0"/>
              <a:t> </a:t>
            </a:r>
            <a:r>
              <a:rPr lang="en-US" dirty="0" err="1"/>
              <a:t>của</a:t>
            </a:r>
            <a:r>
              <a:rPr lang="en-US" dirty="0"/>
              <a:t> 8 </a:t>
            </a:r>
            <a:r>
              <a:rPr lang="en-US" dirty="0" err="1"/>
              <a:t>vào</a:t>
            </a:r>
            <a:r>
              <a:rPr lang="en-US" dirty="0"/>
              <a:t> </a:t>
            </a:r>
            <a:r>
              <a:rPr lang="en-US" dirty="0" err="1"/>
              <a:t>ngăn</a:t>
            </a:r>
            <a:r>
              <a:rPr lang="en-US" dirty="0"/>
              <a:t> </a:t>
            </a:r>
            <a:r>
              <a:rPr lang="en-US" dirty="0" err="1"/>
              <a:t>xếp</a:t>
            </a:r>
            <a:r>
              <a:rPr lang="en-US" dirty="0"/>
              <a:t>.</a:t>
            </a:r>
          </a:p>
          <a:p>
            <a:r>
              <a:rPr lang="en-US" dirty="0"/>
              <a:t>             			       { }</a:t>
            </a:r>
          </a:p>
          <a:p>
            <a:r>
              <a:rPr lang="en-US" dirty="0"/>
              <a:t>        =&gt; </a:t>
            </a:r>
            <a:r>
              <a:rPr lang="en-US" dirty="0" err="1"/>
              <a:t>Thuật</a:t>
            </a:r>
            <a:r>
              <a:rPr lang="en-US" dirty="0"/>
              <a:t> </a:t>
            </a:r>
            <a:r>
              <a:rPr lang="en-US" dirty="0" err="1"/>
              <a:t>toán</a:t>
            </a:r>
            <a:r>
              <a:rPr lang="en-US" dirty="0"/>
              <a:t> </a:t>
            </a:r>
            <a:r>
              <a:rPr lang="en-US" dirty="0" err="1"/>
              <a:t>kết</a:t>
            </a:r>
            <a:r>
              <a:rPr lang="en-US" dirty="0"/>
              <a:t> </a:t>
            </a:r>
            <a:r>
              <a:rPr lang="en-US" dirty="0" err="1"/>
              <a:t>thúc</a:t>
            </a:r>
            <a:endParaRPr lang="en-US" dirty="0"/>
          </a:p>
        </p:txBody>
      </p:sp>
    </p:spTree>
    <p:extLst>
      <p:ext uri="{BB962C8B-B14F-4D97-AF65-F5344CB8AC3E}">
        <p14:creationId xmlns:p14="http://schemas.microsoft.com/office/powerpoint/2010/main" val="1120223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arn(inVertic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barn(inVertical)">
                                      <p:cBhvr>
                                        <p:cTn id="17" dur="500"/>
                                        <p:tgtEl>
                                          <p:spTgt spid="4">
                                            <p:txEl>
                                              <p:pRg st="0" end="0"/>
                                            </p:txEl>
                                          </p:spTgt>
                                        </p:tgtEl>
                                      </p:cBhvr>
                                    </p:animEffect>
                                  </p:childTnLst>
                                </p:cTn>
                              </p:par>
                              <p:par>
                                <p:cTn id="18" presetID="16" presetClass="entr" presetSubtype="21" fill="hold" nodeType="withEffect">
                                  <p:stCondLst>
                                    <p:cond delay="0"/>
                                  </p:stCondLst>
                                  <p:childTnLst>
                                    <p:set>
                                      <p:cBhvr>
                                        <p:cTn id="19" dur="1" fill="hold">
                                          <p:stCondLst>
                                            <p:cond delay="0"/>
                                          </p:stCondLst>
                                        </p:cTn>
                                        <p:tgtEl>
                                          <p:spTgt spid="4">
                                            <p:txEl>
                                              <p:pRg st="1" end="1"/>
                                            </p:txEl>
                                          </p:spTgt>
                                        </p:tgtEl>
                                        <p:attrNameLst>
                                          <p:attrName>style.visibility</p:attrName>
                                        </p:attrNameLst>
                                      </p:cBhvr>
                                      <p:to>
                                        <p:strVal val="visible"/>
                                      </p:to>
                                    </p:set>
                                    <p:animEffect transition="in" filter="barn(inVertical)">
                                      <p:cBhvr>
                                        <p:cTn id="20" dur="500"/>
                                        <p:tgtEl>
                                          <p:spTgt spid="4">
                                            <p:txEl>
                                              <p:pRg st="1" end="1"/>
                                            </p:txEl>
                                          </p:spTgt>
                                        </p:tgtEl>
                                      </p:cBhvr>
                                    </p:animEffect>
                                  </p:childTnLst>
                                </p:cTn>
                              </p:par>
                              <p:par>
                                <p:cTn id="21" presetID="16" presetClass="entr" presetSubtype="21" fill="hold" nodeType="withEffect">
                                  <p:stCondLst>
                                    <p:cond delay="0"/>
                                  </p:stCondLst>
                                  <p:childTnLst>
                                    <p:set>
                                      <p:cBhvr>
                                        <p:cTn id="22" dur="1" fill="hold">
                                          <p:stCondLst>
                                            <p:cond delay="0"/>
                                          </p:stCondLst>
                                        </p:cTn>
                                        <p:tgtEl>
                                          <p:spTgt spid="4">
                                            <p:txEl>
                                              <p:pRg st="2" end="2"/>
                                            </p:txEl>
                                          </p:spTgt>
                                        </p:tgtEl>
                                        <p:attrNameLst>
                                          <p:attrName>style.visibility</p:attrName>
                                        </p:attrNameLst>
                                      </p:cBhvr>
                                      <p:to>
                                        <p:strVal val="visible"/>
                                      </p:to>
                                    </p:set>
                                    <p:animEffect transition="in" filter="barn(inVertical)">
                                      <p:cBhvr>
                                        <p:cTn id="23" dur="500"/>
                                        <p:tgtEl>
                                          <p:spTgt spid="4">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nodeType="click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barn(inVertical)">
                                      <p:cBhvr>
                                        <p:cTn id="28" dur="500"/>
                                        <p:tgtEl>
                                          <p:spTgt spid="6"/>
                                        </p:tgtEl>
                                      </p:cBhvr>
                                    </p:animEffect>
                                  </p:childTnLst>
                                </p:cTn>
                              </p:par>
                            </p:childTnLst>
                          </p:cTn>
                        </p:par>
                      </p:childTnLst>
                    </p:cTn>
                  </p:par>
                  <p:par>
                    <p:cTn id="29" fill="hold">
                      <p:stCondLst>
                        <p:cond delay="indefinite"/>
                      </p:stCondLst>
                      <p:childTnLst>
                        <p:par>
                          <p:cTn id="30" fill="hold">
                            <p:stCondLst>
                              <p:cond delay="0"/>
                            </p:stCondLst>
                            <p:childTnLst>
                              <p:par>
                                <p:cTn id="31" presetID="16" presetClass="entr" presetSubtype="21" fill="hold" nodeType="clickEffect">
                                  <p:stCondLst>
                                    <p:cond delay="0"/>
                                  </p:stCondLst>
                                  <p:childTnLst>
                                    <p:set>
                                      <p:cBhvr>
                                        <p:cTn id="32" dur="1" fill="hold">
                                          <p:stCondLst>
                                            <p:cond delay="0"/>
                                          </p:stCondLst>
                                        </p:cTn>
                                        <p:tgtEl>
                                          <p:spTgt spid="9">
                                            <p:txEl>
                                              <p:pRg st="0" end="0"/>
                                            </p:txEl>
                                          </p:spTgt>
                                        </p:tgtEl>
                                        <p:attrNameLst>
                                          <p:attrName>style.visibility</p:attrName>
                                        </p:attrNameLst>
                                      </p:cBhvr>
                                      <p:to>
                                        <p:strVal val="visible"/>
                                      </p:to>
                                    </p:set>
                                    <p:animEffect transition="in" filter="barn(inVertical)">
                                      <p:cBhvr>
                                        <p:cTn id="33" dur="500"/>
                                        <p:tgtEl>
                                          <p:spTgt spid="9">
                                            <p:txEl>
                                              <p:pRg st="0" end="0"/>
                                            </p:txEl>
                                          </p:spTgt>
                                        </p:tgtEl>
                                      </p:cBhvr>
                                    </p:animEffect>
                                  </p:childTnLst>
                                </p:cTn>
                              </p:par>
                              <p:par>
                                <p:cTn id="34" presetID="16" presetClass="entr" presetSubtype="21" fill="hold" nodeType="withEffect">
                                  <p:stCondLst>
                                    <p:cond delay="0"/>
                                  </p:stCondLst>
                                  <p:childTnLst>
                                    <p:set>
                                      <p:cBhvr>
                                        <p:cTn id="35" dur="1" fill="hold">
                                          <p:stCondLst>
                                            <p:cond delay="0"/>
                                          </p:stCondLst>
                                        </p:cTn>
                                        <p:tgtEl>
                                          <p:spTgt spid="9">
                                            <p:txEl>
                                              <p:pRg st="1" end="1"/>
                                            </p:txEl>
                                          </p:spTgt>
                                        </p:tgtEl>
                                        <p:attrNameLst>
                                          <p:attrName>style.visibility</p:attrName>
                                        </p:attrNameLst>
                                      </p:cBhvr>
                                      <p:to>
                                        <p:strVal val="visible"/>
                                      </p:to>
                                    </p:set>
                                    <p:animEffect transition="in" filter="barn(inVertical)">
                                      <p:cBhvr>
                                        <p:cTn id="36" dur="500"/>
                                        <p:tgtEl>
                                          <p:spTgt spid="9">
                                            <p:txEl>
                                              <p:pRg st="1" end="1"/>
                                            </p:txEl>
                                          </p:spTgt>
                                        </p:tgtEl>
                                      </p:cBhvr>
                                    </p:animEffect>
                                  </p:childTnLst>
                                </p:cTn>
                              </p:par>
                              <p:par>
                                <p:cTn id="37" presetID="16" presetClass="entr" presetSubtype="21" fill="hold" nodeType="withEffect">
                                  <p:stCondLst>
                                    <p:cond delay="0"/>
                                  </p:stCondLst>
                                  <p:childTnLst>
                                    <p:set>
                                      <p:cBhvr>
                                        <p:cTn id="38" dur="1" fill="hold">
                                          <p:stCondLst>
                                            <p:cond delay="0"/>
                                          </p:stCondLst>
                                        </p:cTn>
                                        <p:tgtEl>
                                          <p:spTgt spid="9">
                                            <p:txEl>
                                              <p:pRg st="2" end="2"/>
                                            </p:txEl>
                                          </p:spTgt>
                                        </p:tgtEl>
                                        <p:attrNameLst>
                                          <p:attrName>style.visibility</p:attrName>
                                        </p:attrNameLst>
                                      </p:cBhvr>
                                      <p:to>
                                        <p:strVal val="visible"/>
                                      </p:to>
                                    </p:set>
                                    <p:animEffect transition="in" filter="barn(inVertical)">
                                      <p:cBhvr>
                                        <p:cTn id="39" dur="500"/>
                                        <p:tgtEl>
                                          <p:spTgt spid="9">
                                            <p:txEl>
                                              <p:pRg st="2" end="2"/>
                                            </p:txEl>
                                          </p:spTgt>
                                        </p:tgtEl>
                                      </p:cBhvr>
                                    </p:animEffect>
                                  </p:childTnLst>
                                </p:cTn>
                              </p:par>
                              <p:par>
                                <p:cTn id="40" presetID="16" presetClass="entr" presetSubtype="21" fill="hold" nodeType="withEffect">
                                  <p:stCondLst>
                                    <p:cond delay="0"/>
                                  </p:stCondLst>
                                  <p:childTnLst>
                                    <p:set>
                                      <p:cBhvr>
                                        <p:cTn id="41" dur="1" fill="hold">
                                          <p:stCondLst>
                                            <p:cond delay="0"/>
                                          </p:stCondLst>
                                        </p:cTn>
                                        <p:tgtEl>
                                          <p:spTgt spid="9">
                                            <p:txEl>
                                              <p:pRg st="3" end="3"/>
                                            </p:txEl>
                                          </p:spTgt>
                                        </p:tgtEl>
                                        <p:attrNameLst>
                                          <p:attrName>style.visibility</p:attrName>
                                        </p:attrNameLst>
                                      </p:cBhvr>
                                      <p:to>
                                        <p:strVal val="visible"/>
                                      </p:to>
                                    </p:set>
                                    <p:animEffect transition="in" filter="barn(inVertical)">
                                      <p:cBhvr>
                                        <p:cTn id="42" dur="500"/>
                                        <p:tgtEl>
                                          <p:spTgt spid="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733CA0-7E68-49A4-903B-27ACA78EF328}"/>
              </a:ext>
            </a:extLst>
          </p:cNvPr>
          <p:cNvSpPr txBox="1"/>
          <p:nvPr/>
        </p:nvSpPr>
        <p:spPr>
          <a:xfrm>
            <a:off x="112144" y="66397"/>
            <a:ext cx="6832120"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TỐI ƯU THUẬT TOÁN </a:t>
            </a:r>
          </a:p>
        </p:txBody>
      </p:sp>
      <p:sp>
        <p:nvSpPr>
          <p:cNvPr id="3" name="TextBox 2">
            <a:extLst>
              <a:ext uri="{FF2B5EF4-FFF2-40B4-BE49-F238E27FC236}">
                <a16:creationId xmlns:a16="http://schemas.microsoft.com/office/drawing/2014/main" id="{85E804F3-B2D8-440C-828A-6C6642770273}"/>
              </a:ext>
            </a:extLst>
          </p:cNvPr>
          <p:cNvSpPr txBox="1"/>
          <p:nvPr/>
        </p:nvSpPr>
        <p:spPr>
          <a:xfrm>
            <a:off x="198407" y="3244334"/>
            <a:ext cx="8013940"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MỘT SÔ TRANG WEB TÌM HIỂU VỀ COMPETITION PROGRAMMING</a:t>
            </a:r>
          </a:p>
        </p:txBody>
      </p:sp>
      <p:sp>
        <p:nvSpPr>
          <p:cNvPr id="4" name="TextBox 3">
            <a:extLst>
              <a:ext uri="{FF2B5EF4-FFF2-40B4-BE49-F238E27FC236}">
                <a16:creationId xmlns:a16="http://schemas.microsoft.com/office/drawing/2014/main" id="{B3F795F9-17A2-41ED-93E2-DF0947A0BE83}"/>
              </a:ext>
            </a:extLst>
          </p:cNvPr>
          <p:cNvSpPr txBox="1"/>
          <p:nvPr/>
        </p:nvSpPr>
        <p:spPr>
          <a:xfrm>
            <a:off x="526212" y="3809364"/>
            <a:ext cx="6581954" cy="1754326"/>
          </a:xfrm>
          <a:prstGeom prst="rect">
            <a:avLst/>
          </a:prstGeom>
          <a:noFill/>
        </p:spPr>
        <p:txBody>
          <a:bodyPr wrap="square" rtlCol="0">
            <a:spAutoFit/>
          </a:bodyPr>
          <a:lstStyle/>
          <a:p>
            <a:pPr marL="285750" indent="-285750">
              <a:buFontTx/>
              <a:buChar char="-"/>
            </a:pPr>
            <a:r>
              <a:rPr lang="en-US" dirty="0"/>
              <a:t>VNOI</a:t>
            </a:r>
          </a:p>
          <a:p>
            <a:pPr marL="285750" indent="-285750">
              <a:buFontTx/>
              <a:buChar char="-"/>
            </a:pPr>
            <a:r>
              <a:rPr lang="en-US" dirty="0"/>
              <a:t>SPOJ</a:t>
            </a:r>
          </a:p>
          <a:p>
            <a:pPr marL="285750" indent="-285750">
              <a:buFontTx/>
              <a:buChar char="-"/>
            </a:pPr>
            <a:r>
              <a:rPr lang="en-US" dirty="0"/>
              <a:t>CODEFORCES</a:t>
            </a:r>
          </a:p>
          <a:p>
            <a:pPr marL="285750" indent="-285750">
              <a:buFontTx/>
              <a:buChar char="-"/>
            </a:pPr>
            <a:r>
              <a:rPr lang="en-US" dirty="0"/>
              <a:t>LETCODE</a:t>
            </a:r>
          </a:p>
          <a:p>
            <a:pPr marL="285750" indent="-285750">
              <a:buFontTx/>
              <a:buChar char="-"/>
            </a:pPr>
            <a:r>
              <a:rPr lang="en-US" dirty="0"/>
              <a:t>CODELEARN.IO</a:t>
            </a:r>
          </a:p>
          <a:p>
            <a:pPr marL="285750" indent="-285750">
              <a:buFontTx/>
              <a:buChar char="-"/>
            </a:pPr>
            <a:r>
              <a:rPr lang="en-US" dirty="0"/>
              <a:t>HACKERRANK</a:t>
            </a:r>
          </a:p>
        </p:txBody>
      </p:sp>
      <p:sp>
        <p:nvSpPr>
          <p:cNvPr id="5" name="TextBox 4">
            <a:extLst>
              <a:ext uri="{FF2B5EF4-FFF2-40B4-BE49-F238E27FC236}">
                <a16:creationId xmlns:a16="http://schemas.microsoft.com/office/drawing/2014/main" id="{6AADB8F6-F76C-4BD3-AF95-D90C3056082B}"/>
              </a:ext>
            </a:extLst>
          </p:cNvPr>
          <p:cNvSpPr txBox="1"/>
          <p:nvPr/>
        </p:nvSpPr>
        <p:spPr>
          <a:xfrm>
            <a:off x="526212" y="631427"/>
            <a:ext cx="6832120" cy="2261517"/>
          </a:xfrm>
          <a:prstGeom prst="rect">
            <a:avLst/>
          </a:prstGeom>
          <a:noFill/>
        </p:spPr>
        <p:txBody>
          <a:bodyPr wrap="square" rtlCol="0">
            <a:spAutoFit/>
          </a:bodyPr>
          <a:lstStyle/>
          <a:p>
            <a:pPr marL="0" marR="0">
              <a:lnSpc>
                <a:spcPct val="107000"/>
              </a:lnSpc>
              <a:spcBef>
                <a:spcPts val="0"/>
              </a:spcBef>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Question : Given two positive integers a and b. Write code to count how many pairs (x, y) in [a, b] whose sum is divisible by 7 </a:t>
            </a:r>
          </a:p>
          <a:p>
            <a:pPr marL="0" marR="0">
              <a:lnSpc>
                <a:spcPct val="107000"/>
              </a:lnSpc>
              <a:spcBef>
                <a:spcPts val="0"/>
              </a:spcBef>
              <a:spcAft>
                <a:spcPts val="800"/>
              </a:spcAft>
            </a:pPr>
            <a:r>
              <a:rPr lang="en-US" b="1" dirty="0">
                <a:latin typeface="Times New Roman" panose="02020603050405020304" pitchFamily="18" charset="0"/>
                <a:ea typeface="Calibri" panose="020F0502020204030204" pitchFamily="34" charset="0"/>
                <a:cs typeface="Times New Roman" panose="02020603050405020304" pitchFamily="18" charset="0"/>
              </a:rPr>
              <a:t>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Sub-tests 1: a &lt; =b &lt;= 1e3 (10% Score)</a:t>
            </a: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Sub-tests 2: a &lt;=b &lt;= 1e 6 (30% Score )</a:t>
            </a: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Sub-tests 3: a&lt;=b &lt;= 1e18 (60% Score )</a:t>
            </a:r>
          </a:p>
          <a:p>
            <a:endParaRPr lang="en-US" dirty="0"/>
          </a:p>
        </p:txBody>
      </p:sp>
    </p:spTree>
    <p:extLst>
      <p:ext uri="{BB962C8B-B14F-4D97-AF65-F5344CB8AC3E}">
        <p14:creationId xmlns:p14="http://schemas.microsoft.com/office/powerpoint/2010/main" val="2111314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 calcmode="lin" valueType="num">
                                      <p:cBhvr additive="base">
                                        <p:cTn id="13"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0" end="0"/>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5">
                                            <p:txEl>
                                              <p:pRg st="1" end="1"/>
                                            </p:txEl>
                                          </p:spTgt>
                                        </p:tgtEl>
                                        <p:attrNameLst>
                                          <p:attrName>style.visibility</p:attrName>
                                        </p:attrNameLst>
                                      </p:cBhvr>
                                      <p:to>
                                        <p:strVal val="visible"/>
                                      </p:to>
                                    </p:set>
                                    <p:anim calcmode="lin" valueType="num">
                                      <p:cBhvr additive="base">
                                        <p:cTn id="17"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5">
                                            <p:txEl>
                                              <p:pRg st="1" end="1"/>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anim calcmode="lin" valueType="num">
                                      <p:cBhvr additive="base">
                                        <p:cTn id="21"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5">
                                            <p:txEl>
                                              <p:pRg st="2" end="2"/>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anim calcmode="lin" valueType="num">
                                      <p:cBhvr additive="base">
                                        <p:cTn id="25"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0" end="0"/>
                                            </p:txEl>
                                          </p:spTgt>
                                        </p:tgtEl>
                                        <p:attrNameLst>
                                          <p:attrName>style.visibility</p:attrName>
                                        </p:attrNameLst>
                                      </p:cBhvr>
                                      <p:to>
                                        <p:strVal val="visible"/>
                                      </p:to>
                                    </p:set>
                                    <p:anim calcmode="lin" valueType="num">
                                      <p:cBhvr additive="base">
                                        <p:cTn id="3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4">
                                            <p:txEl>
                                              <p:pRg st="0" end="0"/>
                                            </p:txEl>
                                          </p:spTgt>
                                        </p:tgtEl>
                                        <p:attrNameLst>
                                          <p:attrName>style.visibility</p:attrName>
                                        </p:attrNameLst>
                                      </p:cBhvr>
                                      <p:to>
                                        <p:strVal val="visible"/>
                                      </p:to>
                                    </p:set>
                                    <p:anim calcmode="lin" valueType="num">
                                      <p:cBhvr additive="base">
                                        <p:cTn id="3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4">
                                            <p:txEl>
                                              <p:pRg st="0" end="0"/>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4">
                                            <p:txEl>
                                              <p:pRg st="1" end="1"/>
                                            </p:txEl>
                                          </p:spTgt>
                                        </p:tgtEl>
                                        <p:attrNameLst>
                                          <p:attrName>style.visibility</p:attrName>
                                        </p:attrNameLst>
                                      </p:cBhvr>
                                      <p:to>
                                        <p:strVal val="visible"/>
                                      </p:to>
                                    </p:set>
                                    <p:anim calcmode="lin" valueType="num">
                                      <p:cBhvr additive="base">
                                        <p:cTn id="41"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4">
                                            <p:txEl>
                                              <p:pRg st="1" end="1"/>
                                            </p:txEl>
                                          </p:spTgt>
                                        </p:tgtEl>
                                        <p:attrNameLst>
                                          <p:attrName>ppt_y</p:attrName>
                                        </p:attrNameLst>
                                      </p:cBhvr>
                                      <p:tavLst>
                                        <p:tav tm="0">
                                          <p:val>
                                            <p:strVal val="1+#ppt_h/2"/>
                                          </p:val>
                                        </p:tav>
                                        <p:tav tm="100000">
                                          <p:val>
                                            <p:strVal val="#ppt_y"/>
                                          </p:val>
                                        </p:tav>
                                      </p:tavLst>
                                    </p:anim>
                                  </p:childTnLst>
                                </p:cTn>
                              </p:par>
                              <p:par>
                                <p:cTn id="43" presetID="2" presetClass="entr" presetSubtype="4" fill="hold" nodeType="withEffect">
                                  <p:stCondLst>
                                    <p:cond delay="0"/>
                                  </p:stCondLst>
                                  <p:childTnLst>
                                    <p:set>
                                      <p:cBhvr>
                                        <p:cTn id="44" dur="1" fill="hold">
                                          <p:stCondLst>
                                            <p:cond delay="0"/>
                                          </p:stCondLst>
                                        </p:cTn>
                                        <p:tgtEl>
                                          <p:spTgt spid="4">
                                            <p:txEl>
                                              <p:pRg st="2" end="2"/>
                                            </p:txEl>
                                          </p:spTgt>
                                        </p:tgtEl>
                                        <p:attrNameLst>
                                          <p:attrName>style.visibility</p:attrName>
                                        </p:attrNameLst>
                                      </p:cBhvr>
                                      <p:to>
                                        <p:strVal val="visible"/>
                                      </p:to>
                                    </p:set>
                                    <p:anim calcmode="lin" valueType="num">
                                      <p:cBhvr additive="base">
                                        <p:cTn id="45"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4">
                                            <p:txEl>
                                              <p:pRg st="2" end="2"/>
                                            </p:txEl>
                                          </p:spTgt>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4">
                                            <p:txEl>
                                              <p:pRg st="3" end="3"/>
                                            </p:txEl>
                                          </p:spTgt>
                                        </p:tgtEl>
                                        <p:attrNameLst>
                                          <p:attrName>style.visibility</p:attrName>
                                        </p:attrNameLst>
                                      </p:cBhvr>
                                      <p:to>
                                        <p:strVal val="visible"/>
                                      </p:to>
                                    </p:set>
                                    <p:anim calcmode="lin" valueType="num">
                                      <p:cBhvr additive="base">
                                        <p:cTn id="49"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4">
                                            <p:txEl>
                                              <p:pRg st="3" end="3"/>
                                            </p:txEl>
                                          </p:spTgt>
                                        </p:tgtEl>
                                        <p:attrNameLst>
                                          <p:attrName>ppt_y</p:attrName>
                                        </p:attrNameLst>
                                      </p:cBhvr>
                                      <p:tavLst>
                                        <p:tav tm="0">
                                          <p:val>
                                            <p:strVal val="1+#ppt_h/2"/>
                                          </p:val>
                                        </p:tav>
                                        <p:tav tm="100000">
                                          <p:val>
                                            <p:strVal val="#ppt_y"/>
                                          </p:val>
                                        </p:tav>
                                      </p:tavLst>
                                    </p:anim>
                                  </p:childTnLst>
                                </p:cTn>
                              </p:par>
                              <p:par>
                                <p:cTn id="51" presetID="2" presetClass="entr" presetSubtype="4" fill="hold" nodeType="withEffect">
                                  <p:stCondLst>
                                    <p:cond delay="0"/>
                                  </p:stCondLst>
                                  <p:childTnLst>
                                    <p:set>
                                      <p:cBhvr>
                                        <p:cTn id="52" dur="1" fill="hold">
                                          <p:stCondLst>
                                            <p:cond delay="0"/>
                                          </p:stCondLst>
                                        </p:cTn>
                                        <p:tgtEl>
                                          <p:spTgt spid="4">
                                            <p:txEl>
                                              <p:pRg st="4" end="4"/>
                                            </p:txEl>
                                          </p:spTgt>
                                        </p:tgtEl>
                                        <p:attrNameLst>
                                          <p:attrName>style.visibility</p:attrName>
                                        </p:attrNameLst>
                                      </p:cBhvr>
                                      <p:to>
                                        <p:strVal val="visible"/>
                                      </p:to>
                                    </p:set>
                                    <p:anim calcmode="lin" valueType="num">
                                      <p:cBhvr additive="base">
                                        <p:cTn id="53"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4">
                                            <p:txEl>
                                              <p:pRg st="4" end="4"/>
                                            </p:txEl>
                                          </p:spTgt>
                                        </p:tgtEl>
                                        <p:attrNameLst>
                                          <p:attrName>ppt_y</p:attrName>
                                        </p:attrNameLst>
                                      </p:cBhvr>
                                      <p:tavLst>
                                        <p:tav tm="0">
                                          <p:val>
                                            <p:strVal val="1+#ppt_h/2"/>
                                          </p:val>
                                        </p:tav>
                                        <p:tav tm="100000">
                                          <p:val>
                                            <p:strVal val="#ppt_y"/>
                                          </p:val>
                                        </p:tav>
                                      </p:tavLst>
                                    </p:anim>
                                  </p:childTnLst>
                                </p:cTn>
                              </p:par>
                              <p:par>
                                <p:cTn id="55" presetID="2" presetClass="entr" presetSubtype="4" fill="hold" nodeType="withEffect">
                                  <p:stCondLst>
                                    <p:cond delay="0"/>
                                  </p:stCondLst>
                                  <p:childTnLst>
                                    <p:set>
                                      <p:cBhvr>
                                        <p:cTn id="56" dur="1" fill="hold">
                                          <p:stCondLst>
                                            <p:cond delay="0"/>
                                          </p:stCondLst>
                                        </p:cTn>
                                        <p:tgtEl>
                                          <p:spTgt spid="4">
                                            <p:txEl>
                                              <p:pRg st="5" end="5"/>
                                            </p:txEl>
                                          </p:spTgt>
                                        </p:tgtEl>
                                        <p:attrNameLst>
                                          <p:attrName>style.visibility</p:attrName>
                                        </p:attrNameLst>
                                      </p:cBhvr>
                                      <p:to>
                                        <p:strVal val="visible"/>
                                      </p:to>
                                    </p:set>
                                    <p:anim calcmode="lin" valueType="num">
                                      <p:cBhvr additive="base">
                                        <p:cTn id="57"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4">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CE580D1-F917-4567-AFB4-99AA9B52AD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1F5620B8-A2D8-4568-B566-F0453A0D916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1C7D2BA4-4B7A-4596-8BCC-5CF7154238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9D4B225-18E9-4C5B-94D8-2ABE6D161E4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8" name="Rectangle 17">
            <a:extLst>
              <a:ext uri="{FF2B5EF4-FFF2-40B4-BE49-F238E27FC236}">
                <a16:creationId xmlns:a16="http://schemas.microsoft.com/office/drawing/2014/main" id="{021A4066-B261-49FE-952E-A0FE3EE75C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381B4579-E2EA-4BD7-94FF-0A0BEE135C6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3530885"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extBox 1">
            <a:extLst>
              <a:ext uri="{FF2B5EF4-FFF2-40B4-BE49-F238E27FC236}">
                <a16:creationId xmlns:a16="http://schemas.microsoft.com/office/drawing/2014/main" id="{955EBB4D-B06E-4D12-AE29-D36877C942D7}"/>
              </a:ext>
            </a:extLst>
          </p:cNvPr>
          <p:cNvSpPr txBox="1"/>
          <p:nvPr/>
        </p:nvSpPr>
        <p:spPr>
          <a:xfrm>
            <a:off x="1451580" y="804520"/>
            <a:ext cx="3530157" cy="1049235"/>
          </a:xfrm>
          <a:prstGeom prst="rect">
            <a:avLst/>
          </a:prstGeom>
        </p:spPr>
        <p:txBody>
          <a:bodyPr vert="horz" lIns="91440" tIns="45720" rIns="91440" bIns="45720" rtlCol="0" anchor="t">
            <a:normAutofit/>
          </a:bodyPr>
          <a:lstStyle/>
          <a:p>
            <a:pPr defTabSz="914400">
              <a:lnSpc>
                <a:spcPct val="90000"/>
              </a:lnSpc>
              <a:spcBef>
                <a:spcPct val="0"/>
              </a:spcBef>
              <a:spcAft>
                <a:spcPts val="600"/>
              </a:spcAft>
            </a:pPr>
            <a:r>
              <a:rPr lang="en-US" sz="3200" cap="all">
                <a:latin typeface="+mj-lt"/>
                <a:ea typeface="+mj-ea"/>
                <a:cs typeface="+mj-cs"/>
              </a:rPr>
              <a:t>LINKED LISTS</a:t>
            </a:r>
          </a:p>
        </p:txBody>
      </p:sp>
      <p:sp>
        <p:nvSpPr>
          <p:cNvPr id="22" name="Rectangle 21">
            <a:extLst>
              <a:ext uri="{FF2B5EF4-FFF2-40B4-BE49-F238E27FC236}">
                <a16:creationId xmlns:a16="http://schemas.microsoft.com/office/drawing/2014/main" id="{81958111-BC13-4D45-AB27-0C2C83F9BA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TextBox 2">
            <a:extLst>
              <a:ext uri="{FF2B5EF4-FFF2-40B4-BE49-F238E27FC236}">
                <a16:creationId xmlns:a16="http://schemas.microsoft.com/office/drawing/2014/main" id="{740B768C-DDF8-4D7D-920C-06051CEA386F}"/>
              </a:ext>
            </a:extLst>
          </p:cNvPr>
          <p:cNvSpPr txBox="1"/>
          <p:nvPr/>
        </p:nvSpPr>
        <p:spPr>
          <a:xfrm>
            <a:off x="1143001" y="2015732"/>
            <a:ext cx="3835104" cy="3450613"/>
          </a:xfrm>
          <a:prstGeom prst="rect">
            <a:avLst/>
          </a:prstGeom>
        </p:spPr>
        <p:txBody>
          <a:bodyPr vert="horz" lIns="91440" tIns="45720" rIns="91440" bIns="45720" rtlCol="0" anchor="t">
            <a:normAutofit/>
          </a:bodyPr>
          <a:lstStyle/>
          <a:p>
            <a:pPr marL="285750" indent="-228600" defTabSz="914400">
              <a:lnSpc>
                <a:spcPct val="110000"/>
              </a:lnSpc>
              <a:spcAft>
                <a:spcPts val="600"/>
              </a:spcAft>
              <a:buClr>
                <a:schemeClr val="accent1"/>
              </a:buClr>
              <a:buSzPct val="100000"/>
              <a:buFont typeface="Arial" panose="020B0604020202020204" pitchFamily="34" charset="0"/>
              <a:buChar char="•"/>
            </a:pPr>
            <a:r>
              <a:rPr lang="en-US" b="0" i="0" dirty="0" err="1">
                <a:latin typeface="Times New Roman" panose="02020603050405020304" pitchFamily="18" charset="0"/>
                <a:cs typeface="Times New Roman" panose="02020603050405020304" pitchFamily="18" charset="0"/>
              </a:rPr>
              <a:t>Mô</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hình</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cấu</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trúc</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dữ</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liệu</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trừu</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tượng</a:t>
            </a:r>
            <a:r>
              <a:rPr lang="en-US" b="0" i="0" dirty="0">
                <a:latin typeface="Times New Roman" panose="02020603050405020304" pitchFamily="18" charset="0"/>
                <a:cs typeface="Times New Roman" panose="02020603050405020304" pitchFamily="18" charset="0"/>
              </a:rPr>
              <a:t> Linked List </a:t>
            </a:r>
            <a:r>
              <a:rPr lang="en-US" b="0" i="0" dirty="0" err="1">
                <a:latin typeface="Times New Roman" panose="02020603050405020304" pitchFamily="18" charset="0"/>
                <a:cs typeface="Times New Roman" panose="02020603050405020304" pitchFamily="18" charset="0"/>
              </a:rPr>
              <a:t>là</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một</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dãy</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các</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vị</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trí</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lữu</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trữ</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các</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đối</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tượng</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với</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số</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lượng</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tùy</a:t>
            </a:r>
            <a:r>
              <a:rPr lang="en-US" b="0" i="0" dirty="0">
                <a:latin typeface="Times New Roman" panose="02020603050405020304" pitchFamily="18" charset="0"/>
                <a:cs typeface="Times New Roman" panose="02020603050405020304" pitchFamily="18" charset="0"/>
              </a:rPr>
              <a:t> ý.</a:t>
            </a:r>
          </a:p>
          <a:p>
            <a:pPr marL="285750" indent="-228600" defTabSz="914400">
              <a:lnSpc>
                <a:spcPct val="110000"/>
              </a:lnSpc>
              <a:spcAft>
                <a:spcPts val="600"/>
              </a:spcAft>
              <a:buClr>
                <a:schemeClr val="accent1"/>
              </a:buClr>
              <a:buSzPct val="100000"/>
              <a:buFont typeface="Arial" panose="020B0604020202020204" pitchFamily="34" charset="0"/>
              <a:buChar char="•"/>
            </a:pPr>
            <a:r>
              <a:rPr lang="en-US" b="0" i="0" dirty="0" err="1">
                <a:latin typeface="Times New Roman" panose="02020603050405020304" pitchFamily="18" charset="0"/>
                <a:cs typeface="Times New Roman" panose="02020603050405020304" pitchFamily="18" charset="0"/>
              </a:rPr>
              <a:t>Nó</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thiết</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lập</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một</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mối</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quan</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hệ</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trước</a:t>
            </a:r>
            <a:r>
              <a:rPr lang="en-US" b="0" i="0" dirty="0">
                <a:latin typeface="Times New Roman" panose="02020603050405020304" pitchFamily="18" charset="0"/>
                <a:cs typeface="Times New Roman" panose="02020603050405020304" pitchFamily="18" charset="0"/>
              </a:rPr>
              <a:t>/</a:t>
            </a:r>
            <a:r>
              <a:rPr lang="en-US" b="0" i="0" dirty="0" err="1">
                <a:latin typeface="Times New Roman" panose="02020603050405020304" pitchFamily="18" charset="0"/>
                <a:cs typeface="Times New Roman" panose="02020603050405020304" pitchFamily="18" charset="0"/>
              </a:rPr>
              <a:t>sau</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giữa</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các</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vị</a:t>
            </a:r>
            <a:r>
              <a:rPr lang="en-US" b="0" i="0" dirty="0">
                <a:latin typeface="Times New Roman" panose="02020603050405020304" pitchFamily="18" charset="0"/>
                <a:cs typeface="Times New Roman" panose="02020603050405020304" pitchFamily="18" charset="0"/>
              </a:rPr>
              <a:t> </a:t>
            </a:r>
            <a:r>
              <a:rPr lang="en-US" b="0" i="0" dirty="0" err="1">
                <a:latin typeface="Times New Roman" panose="02020603050405020304" pitchFamily="18" charset="0"/>
                <a:cs typeface="Times New Roman" panose="02020603050405020304" pitchFamily="18" charset="0"/>
              </a:rPr>
              <a:t>trí</a:t>
            </a:r>
            <a:endParaRPr lang="en-US" dirty="0">
              <a:latin typeface="Times New Roman" panose="02020603050405020304" pitchFamily="18" charset="0"/>
              <a:cs typeface="Times New Roman" panose="02020603050405020304" pitchFamily="18" charset="0"/>
            </a:endParaRPr>
          </a:p>
          <a:p>
            <a:pPr indent="-228600" defTabSz="914400">
              <a:lnSpc>
                <a:spcPct val="110000"/>
              </a:lnSpc>
              <a:spcAft>
                <a:spcPts val="600"/>
              </a:spcAft>
              <a:buClr>
                <a:schemeClr val="accent1"/>
              </a:buClr>
              <a:buSzPct val="100000"/>
              <a:buFont typeface="Arial" panose="020B0604020202020204" pitchFamily="34" charset="0"/>
              <a:buChar char="•"/>
            </a:pPr>
            <a:r>
              <a:rPr lang="en-US" dirty="0"/>
              <a:t>   +  </a:t>
            </a:r>
            <a:r>
              <a:rPr lang="en-US" b="1" i="0" dirty="0" err="1"/>
              <a:t>Danh</a:t>
            </a:r>
            <a:r>
              <a:rPr lang="en-US" b="1" i="0" dirty="0"/>
              <a:t> </a:t>
            </a:r>
            <a:r>
              <a:rPr lang="en-US" b="1" i="0" dirty="0" err="1"/>
              <a:t>sách</a:t>
            </a:r>
            <a:r>
              <a:rPr lang="en-US" b="1" i="0" dirty="0"/>
              <a:t> </a:t>
            </a:r>
            <a:r>
              <a:rPr lang="en-US" b="1" i="0" dirty="0" err="1"/>
              <a:t>liên</a:t>
            </a:r>
            <a:r>
              <a:rPr lang="en-US" b="1" i="0" dirty="0"/>
              <a:t> </a:t>
            </a:r>
            <a:r>
              <a:rPr lang="en-US" b="1" i="0" dirty="0" err="1"/>
              <a:t>kết</a:t>
            </a:r>
            <a:r>
              <a:rPr lang="en-US" b="1" i="0" dirty="0"/>
              <a:t> </a:t>
            </a:r>
            <a:r>
              <a:rPr lang="en-US" b="1" i="0" dirty="0" err="1"/>
              <a:t>đơn</a:t>
            </a:r>
            <a:endParaRPr lang="en-US" b="1" i="0" dirty="0"/>
          </a:p>
          <a:p>
            <a:pPr indent="-228600" defTabSz="914400">
              <a:lnSpc>
                <a:spcPct val="110000"/>
              </a:lnSpc>
              <a:spcAft>
                <a:spcPts val="600"/>
              </a:spcAft>
              <a:buClr>
                <a:schemeClr val="accent1"/>
              </a:buClr>
              <a:buSzPct val="100000"/>
              <a:buFont typeface="Arial" panose="020B0604020202020204" pitchFamily="34" charset="0"/>
              <a:buChar char="•"/>
            </a:pPr>
            <a:r>
              <a:rPr lang="en-US" b="1" dirty="0"/>
              <a:t>   +  </a:t>
            </a:r>
            <a:r>
              <a:rPr lang="en-US" b="1" i="0" dirty="0" err="1"/>
              <a:t>Danh</a:t>
            </a:r>
            <a:r>
              <a:rPr lang="en-US" b="1" i="0" dirty="0"/>
              <a:t> </a:t>
            </a:r>
            <a:r>
              <a:rPr lang="en-US" b="1" i="0" dirty="0" err="1"/>
              <a:t>sách</a:t>
            </a:r>
            <a:r>
              <a:rPr lang="en-US" b="1" i="0" dirty="0"/>
              <a:t> </a:t>
            </a:r>
            <a:r>
              <a:rPr lang="en-US" b="1" i="0" dirty="0" err="1"/>
              <a:t>liên</a:t>
            </a:r>
            <a:r>
              <a:rPr lang="en-US" b="1" i="0" dirty="0"/>
              <a:t> </a:t>
            </a:r>
            <a:r>
              <a:rPr lang="en-US" b="1" i="0" dirty="0" err="1"/>
              <a:t>kết</a:t>
            </a:r>
            <a:r>
              <a:rPr lang="en-US" b="1" i="0" dirty="0"/>
              <a:t> </a:t>
            </a:r>
            <a:r>
              <a:rPr lang="en-US" b="1" i="0" dirty="0" err="1"/>
              <a:t>kép</a:t>
            </a:r>
            <a:endParaRPr lang="en-US" b="1" i="0" dirty="0"/>
          </a:p>
          <a:p>
            <a:pPr indent="-228600" defTabSz="914400">
              <a:lnSpc>
                <a:spcPct val="110000"/>
              </a:lnSpc>
              <a:spcAft>
                <a:spcPts val="600"/>
              </a:spcAft>
              <a:buClr>
                <a:schemeClr val="accent1"/>
              </a:buClr>
              <a:buSzPct val="100000"/>
              <a:buFont typeface="Arial" panose="020B0604020202020204" pitchFamily="34" charset="0"/>
              <a:buChar char="•"/>
            </a:pPr>
            <a:endParaRPr lang="en-US" b="0" i="0" dirty="0"/>
          </a:p>
          <a:p>
            <a:pPr indent="-228600" defTabSz="914400">
              <a:lnSpc>
                <a:spcPct val="110000"/>
              </a:lnSpc>
              <a:spcAft>
                <a:spcPts val="600"/>
              </a:spcAft>
              <a:buClr>
                <a:schemeClr val="accent1"/>
              </a:buClr>
              <a:buSzPct val="100000"/>
              <a:buFont typeface="Arial" panose="020B0604020202020204" pitchFamily="34" charset="0"/>
              <a:buChar char="•"/>
            </a:pPr>
            <a:endParaRPr lang="en-US" dirty="0"/>
          </a:p>
        </p:txBody>
      </p:sp>
      <p:grpSp>
        <p:nvGrpSpPr>
          <p:cNvPr id="24" name="Group 23">
            <a:extLst>
              <a:ext uri="{FF2B5EF4-FFF2-40B4-BE49-F238E27FC236}">
                <a16:creationId xmlns:a16="http://schemas.microsoft.com/office/drawing/2014/main" id="{82188758-E18A-4CE5-9D03-F4BF5D887C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0131" y="482171"/>
            <a:ext cx="6091791" cy="5149101"/>
            <a:chOff x="5446003" y="583365"/>
            <a:chExt cx="6091790" cy="5181928"/>
          </a:xfrm>
        </p:grpSpPr>
        <p:sp>
          <p:nvSpPr>
            <p:cNvPr id="25" name="Rectangle 24">
              <a:extLst>
                <a:ext uri="{FF2B5EF4-FFF2-40B4-BE49-F238E27FC236}">
                  <a16:creationId xmlns:a16="http://schemas.microsoft.com/office/drawing/2014/main" id="{821513DD-C15F-4381-AEA6-ED9E5E218C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6003" y="583365"/>
              <a:ext cx="6091790"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CED2DE01-7F43-4858-85FC-27022DA78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64828" y="915807"/>
              <a:ext cx="5461779"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5" name="Picture 4">
            <a:extLst>
              <a:ext uri="{FF2B5EF4-FFF2-40B4-BE49-F238E27FC236}">
                <a16:creationId xmlns:a16="http://schemas.microsoft.com/office/drawing/2014/main" id="{6EDDA365-03DD-4551-8066-DC5F47C3331F}"/>
              </a:ext>
            </a:extLst>
          </p:cNvPr>
          <p:cNvPicPr>
            <a:picLocks noChangeAspect="1"/>
          </p:cNvPicPr>
          <p:nvPr/>
        </p:nvPicPr>
        <p:blipFill rotWithShape="1">
          <a:blip r:embed="rId3"/>
          <a:srcRect l="4963" r="10856" b="-1"/>
          <a:stretch/>
        </p:blipFill>
        <p:spPr>
          <a:xfrm>
            <a:off x="6093926" y="1116345"/>
            <a:ext cx="4821551" cy="3866172"/>
          </a:xfrm>
          <a:prstGeom prst="rect">
            <a:avLst/>
          </a:prstGeom>
        </p:spPr>
      </p:pic>
      <p:pic>
        <p:nvPicPr>
          <p:cNvPr id="28" name="Picture 27">
            <a:extLst>
              <a:ext uri="{FF2B5EF4-FFF2-40B4-BE49-F238E27FC236}">
                <a16:creationId xmlns:a16="http://schemas.microsoft.com/office/drawing/2014/main" id="{D42F4933-2ECF-4EE5-BCE4-F19E3CA609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0" name="Straight Connector 29">
            <a:extLst>
              <a:ext uri="{FF2B5EF4-FFF2-40B4-BE49-F238E27FC236}">
                <a16:creationId xmlns:a16="http://schemas.microsoft.com/office/drawing/2014/main" id="{C6FAC23C-014D-4AC5-AD1B-36F7D0E7EF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223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barn(inVertical)">
                                      <p:cBhvr>
                                        <p:cTn id="21" dur="500"/>
                                        <p:tgtEl>
                                          <p:spTgt spid="3">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wipe(down)">
                                      <p:cBhvr>
                                        <p:cTn id="2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4C52FB8-95F8-48E8-96C5-FC1DA19F23C4}"/>
              </a:ext>
            </a:extLst>
          </p:cNvPr>
          <p:cNvSpPr txBox="1"/>
          <p:nvPr/>
        </p:nvSpPr>
        <p:spPr>
          <a:xfrm>
            <a:off x="256996" y="690113"/>
            <a:ext cx="4451231" cy="1477328"/>
          </a:xfrm>
          <a:prstGeom prst="rect">
            <a:avLst/>
          </a:prstGeom>
          <a:noFill/>
        </p:spPr>
        <p:txBody>
          <a:bodyPr wrap="square" rtlCol="0">
            <a:spAutoFit/>
          </a:bodyPr>
          <a:lstStyle/>
          <a:p>
            <a:pPr algn="l"/>
            <a:r>
              <a:rPr lang="vi-VN" b="1" i="0" dirty="0">
                <a:solidFill>
                  <a:srgbClr val="1B1B1B"/>
                </a:solidFill>
                <a:effectLst/>
                <a:latin typeface="+mj-lt"/>
              </a:rPr>
              <a:t>Danh sách liên kết đơn</a:t>
            </a:r>
          </a:p>
          <a:p>
            <a:pPr algn="l">
              <a:buFont typeface="Arial" panose="020B0604020202020204" pitchFamily="34" charset="0"/>
              <a:buChar char="•"/>
            </a:pPr>
            <a:r>
              <a:rPr lang="vi-VN" b="0" i="0" dirty="0">
                <a:solidFill>
                  <a:srgbClr val="1B1B1B"/>
                </a:solidFill>
                <a:effectLst/>
                <a:latin typeface="+mj-lt"/>
              </a:rPr>
              <a:t>Các nút (node) được cài đặt bao gồm:</a:t>
            </a:r>
          </a:p>
          <a:p>
            <a:pPr marL="742950" lvl="1" indent="-285750" algn="l">
              <a:buFont typeface="Arial" panose="020B0604020202020204" pitchFamily="34" charset="0"/>
              <a:buChar char="•"/>
            </a:pPr>
            <a:r>
              <a:rPr lang="vi-VN" b="0" i="0" dirty="0">
                <a:solidFill>
                  <a:srgbClr val="1B1B1B"/>
                </a:solidFill>
                <a:effectLst/>
                <a:latin typeface="+mj-lt"/>
              </a:rPr>
              <a:t>Phần tử lưu trữ trong nó</a:t>
            </a:r>
          </a:p>
          <a:p>
            <a:pPr marL="742950" lvl="1" indent="-285750" algn="l">
              <a:buFont typeface="Arial" panose="020B0604020202020204" pitchFamily="34" charset="0"/>
              <a:buChar char="•"/>
            </a:pPr>
            <a:r>
              <a:rPr lang="vi-VN" b="0" i="0" dirty="0">
                <a:solidFill>
                  <a:srgbClr val="1B1B1B"/>
                </a:solidFill>
                <a:effectLst/>
                <a:latin typeface="+mj-lt"/>
              </a:rPr>
              <a:t>Một liên kết đến nút kế tiếp</a:t>
            </a:r>
          </a:p>
          <a:p>
            <a:endParaRPr lang="en-US" dirty="0"/>
          </a:p>
        </p:txBody>
      </p:sp>
      <p:pic>
        <p:nvPicPr>
          <p:cNvPr id="4" name="Picture 3">
            <a:extLst>
              <a:ext uri="{FF2B5EF4-FFF2-40B4-BE49-F238E27FC236}">
                <a16:creationId xmlns:a16="http://schemas.microsoft.com/office/drawing/2014/main" id="{40ABBF39-E02D-4263-9DE4-EF624C146EC2}"/>
              </a:ext>
            </a:extLst>
          </p:cNvPr>
          <p:cNvPicPr>
            <a:picLocks noChangeAspect="1"/>
          </p:cNvPicPr>
          <p:nvPr/>
        </p:nvPicPr>
        <p:blipFill>
          <a:blip r:embed="rId2"/>
          <a:stretch>
            <a:fillRect/>
          </a:stretch>
        </p:blipFill>
        <p:spPr>
          <a:xfrm>
            <a:off x="4660782" y="690113"/>
            <a:ext cx="7027473" cy="1916993"/>
          </a:xfrm>
          <a:prstGeom prst="rect">
            <a:avLst/>
          </a:prstGeom>
        </p:spPr>
      </p:pic>
      <p:sp>
        <p:nvSpPr>
          <p:cNvPr id="5" name="TextBox 4">
            <a:extLst>
              <a:ext uri="{FF2B5EF4-FFF2-40B4-BE49-F238E27FC236}">
                <a16:creationId xmlns:a16="http://schemas.microsoft.com/office/drawing/2014/main" id="{1DC6BE05-05A1-4149-9649-9B39D8F10CD0}"/>
              </a:ext>
            </a:extLst>
          </p:cNvPr>
          <p:cNvSpPr txBox="1"/>
          <p:nvPr/>
        </p:nvSpPr>
        <p:spPr>
          <a:xfrm flipH="1">
            <a:off x="256996" y="2039695"/>
            <a:ext cx="4451232" cy="2862322"/>
          </a:xfrm>
          <a:prstGeom prst="rect">
            <a:avLst/>
          </a:prstGeom>
          <a:noFill/>
        </p:spPr>
        <p:txBody>
          <a:bodyPr wrap="square" rtlCol="0">
            <a:spAutoFit/>
          </a:bodyPr>
          <a:lstStyle/>
          <a:p>
            <a:pPr algn="l"/>
            <a:r>
              <a:rPr lang="vi-VN" b="1" i="0" dirty="0">
                <a:solidFill>
                  <a:srgbClr val="1B1B1B"/>
                </a:solidFill>
                <a:effectLst/>
                <a:latin typeface="+mj-lt"/>
              </a:rPr>
              <a:t>Danh sách liên kết kép</a:t>
            </a:r>
          </a:p>
          <a:p>
            <a:pPr algn="l">
              <a:buFont typeface="Arial" panose="020B0604020202020204" pitchFamily="34" charset="0"/>
              <a:buChar char="•"/>
            </a:pPr>
            <a:r>
              <a:rPr lang="vi-VN" b="0" i="0" dirty="0">
                <a:solidFill>
                  <a:srgbClr val="1B1B1B"/>
                </a:solidFill>
                <a:effectLst/>
                <a:latin typeface="+mj-lt"/>
              </a:rPr>
              <a:t>Các nút (node) được cài đặt bao gồm:</a:t>
            </a:r>
          </a:p>
          <a:p>
            <a:pPr marL="742950" lvl="1" indent="-285750" algn="l">
              <a:buFont typeface="Arial" panose="020B0604020202020204" pitchFamily="34" charset="0"/>
              <a:buChar char="•"/>
            </a:pPr>
            <a:r>
              <a:rPr lang="vi-VN" b="0" i="0" dirty="0">
                <a:solidFill>
                  <a:srgbClr val="1B1B1B"/>
                </a:solidFill>
                <a:effectLst/>
                <a:latin typeface="+mj-lt"/>
              </a:rPr>
              <a:t>Phần tử lưu trữ trong nó</a:t>
            </a:r>
          </a:p>
          <a:p>
            <a:pPr marL="742950" lvl="1" indent="-285750" algn="l">
              <a:buFont typeface="Arial" panose="020B0604020202020204" pitchFamily="34" charset="0"/>
              <a:buChar char="•"/>
            </a:pPr>
            <a:r>
              <a:rPr lang="vi-VN" b="0" i="0" dirty="0">
                <a:solidFill>
                  <a:srgbClr val="1B1B1B"/>
                </a:solidFill>
                <a:effectLst/>
                <a:latin typeface="+mj-lt"/>
              </a:rPr>
              <a:t>Một liên kết đến nút trước nó</a:t>
            </a:r>
          </a:p>
          <a:p>
            <a:pPr marL="742950" lvl="1" indent="-285750" algn="l">
              <a:buFont typeface="Arial" panose="020B0604020202020204" pitchFamily="34" charset="0"/>
              <a:buChar char="•"/>
            </a:pPr>
            <a:r>
              <a:rPr lang="vi-VN" b="0" i="0" dirty="0">
                <a:solidFill>
                  <a:srgbClr val="1B1B1B"/>
                </a:solidFill>
                <a:effectLst/>
                <a:latin typeface="+mj-lt"/>
              </a:rPr>
              <a:t>Một liên kết đến nút kế tiếp</a:t>
            </a:r>
          </a:p>
          <a:p>
            <a:pPr algn="l">
              <a:buFont typeface="Arial" panose="020B0604020202020204" pitchFamily="34" charset="0"/>
              <a:buChar char="•"/>
            </a:pPr>
            <a:r>
              <a:rPr lang="en-US" b="0" i="0" dirty="0">
                <a:solidFill>
                  <a:srgbClr val="1B1B1B"/>
                </a:solidFill>
                <a:effectLst/>
                <a:latin typeface="+mj-lt"/>
              </a:rPr>
              <a:t> </a:t>
            </a:r>
            <a:r>
              <a:rPr lang="vi-VN" b="0" i="0" dirty="0">
                <a:solidFill>
                  <a:srgbClr val="1B1B1B"/>
                </a:solidFill>
                <a:effectLst/>
                <a:latin typeface="+mj-lt"/>
              </a:rPr>
              <a:t>Có hai nút đặc biệt là </a:t>
            </a:r>
            <a:r>
              <a:rPr lang="vi-VN" b="1" i="0" dirty="0">
                <a:solidFill>
                  <a:srgbClr val="1B1B1B"/>
                </a:solidFill>
                <a:effectLst/>
                <a:latin typeface="+mj-lt"/>
              </a:rPr>
              <a:t>trailer</a:t>
            </a:r>
            <a:r>
              <a:rPr lang="vi-VN" b="0" i="0" dirty="0">
                <a:solidFill>
                  <a:srgbClr val="1B1B1B"/>
                </a:solidFill>
                <a:effectLst/>
                <a:latin typeface="+mj-lt"/>
              </a:rPr>
              <a:t> và </a:t>
            </a:r>
            <a:r>
              <a:rPr lang="vi-VN" b="1" i="0" dirty="0">
                <a:solidFill>
                  <a:srgbClr val="1B1B1B"/>
                </a:solidFill>
                <a:effectLst/>
                <a:latin typeface="+mj-lt"/>
              </a:rPr>
              <a:t>header</a:t>
            </a:r>
            <a:endParaRPr lang="en-US" b="1" i="0" dirty="0">
              <a:solidFill>
                <a:srgbClr val="1B1B1B"/>
              </a:solidFill>
              <a:effectLst/>
              <a:latin typeface="+mj-lt"/>
            </a:endParaRPr>
          </a:p>
          <a:p>
            <a:r>
              <a:rPr lang="vi-VN" dirty="0">
                <a:solidFill>
                  <a:srgbClr val="1B1B1B"/>
                </a:solidFill>
                <a:latin typeface="+mj-lt"/>
              </a:rPr>
              <a:t>Sử dụng môt con trỏ </a:t>
            </a:r>
            <a:r>
              <a:rPr lang="vi-VN" b="1" dirty="0">
                <a:solidFill>
                  <a:srgbClr val="1B1B1B"/>
                </a:solidFill>
                <a:latin typeface="+mj-lt"/>
              </a:rPr>
              <a:t>header</a:t>
            </a:r>
            <a:r>
              <a:rPr lang="vi-VN" dirty="0">
                <a:solidFill>
                  <a:srgbClr val="1B1B1B"/>
                </a:solidFill>
                <a:latin typeface="+mj-lt"/>
              </a:rPr>
              <a:t>, trỏ vào </a:t>
            </a:r>
            <a:r>
              <a:rPr lang="vi-VN" b="1" dirty="0">
                <a:solidFill>
                  <a:srgbClr val="1B1B1B"/>
                </a:solidFill>
                <a:latin typeface="+mj-lt"/>
              </a:rPr>
              <a:t>node</a:t>
            </a:r>
            <a:r>
              <a:rPr lang="vi-VN" dirty="0">
                <a:solidFill>
                  <a:srgbClr val="1B1B1B"/>
                </a:solidFill>
                <a:latin typeface="+mj-lt"/>
              </a:rPr>
              <a:t> đầu danh sách và con trỏ </a:t>
            </a:r>
            <a:r>
              <a:rPr lang="vi-VN" b="1" dirty="0">
                <a:solidFill>
                  <a:srgbClr val="1B1B1B"/>
                </a:solidFill>
                <a:latin typeface="+mj-lt"/>
              </a:rPr>
              <a:t>trailer</a:t>
            </a:r>
            <a:r>
              <a:rPr lang="vi-VN" dirty="0">
                <a:solidFill>
                  <a:srgbClr val="1B1B1B"/>
                </a:solidFill>
                <a:latin typeface="+mj-lt"/>
              </a:rPr>
              <a:t> trỏ vào </a:t>
            </a:r>
            <a:r>
              <a:rPr lang="vi-VN" b="1" dirty="0">
                <a:solidFill>
                  <a:srgbClr val="1B1B1B"/>
                </a:solidFill>
                <a:latin typeface="+mj-lt"/>
              </a:rPr>
              <a:t>node</a:t>
            </a:r>
            <a:r>
              <a:rPr lang="vi-VN" dirty="0">
                <a:solidFill>
                  <a:srgbClr val="1B1B1B"/>
                </a:solidFill>
                <a:latin typeface="+mj-lt"/>
              </a:rPr>
              <a:t> cuối danh sách</a:t>
            </a:r>
          </a:p>
          <a:p>
            <a:endParaRPr lang="en-US" dirty="0"/>
          </a:p>
        </p:txBody>
      </p:sp>
      <p:pic>
        <p:nvPicPr>
          <p:cNvPr id="7" name="Picture 6">
            <a:extLst>
              <a:ext uri="{FF2B5EF4-FFF2-40B4-BE49-F238E27FC236}">
                <a16:creationId xmlns:a16="http://schemas.microsoft.com/office/drawing/2014/main" id="{FC274FAA-CF99-41E9-A512-5B313F0C6FB7}"/>
              </a:ext>
            </a:extLst>
          </p:cNvPr>
          <p:cNvPicPr>
            <a:picLocks noChangeAspect="1"/>
          </p:cNvPicPr>
          <p:nvPr/>
        </p:nvPicPr>
        <p:blipFill>
          <a:blip r:embed="rId3"/>
          <a:stretch>
            <a:fillRect/>
          </a:stretch>
        </p:blipFill>
        <p:spPr>
          <a:xfrm>
            <a:off x="4660782" y="2607107"/>
            <a:ext cx="7027473" cy="1821038"/>
          </a:xfrm>
          <a:prstGeom prst="rect">
            <a:avLst/>
          </a:prstGeom>
        </p:spPr>
      </p:pic>
    </p:spTree>
    <p:extLst>
      <p:ext uri="{BB962C8B-B14F-4D97-AF65-F5344CB8AC3E}">
        <p14:creationId xmlns:p14="http://schemas.microsoft.com/office/powerpoint/2010/main" val="288193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randombar(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24B9E74-7891-41FD-B31C-FF0D34A61523}"/>
              </a:ext>
            </a:extLst>
          </p:cNvPr>
          <p:cNvSpPr txBox="1"/>
          <p:nvPr/>
        </p:nvSpPr>
        <p:spPr>
          <a:xfrm>
            <a:off x="0" y="453234"/>
            <a:ext cx="7668883" cy="2369880"/>
          </a:xfrm>
          <a:prstGeom prst="rect">
            <a:avLst/>
          </a:prstGeom>
          <a:noFill/>
        </p:spPr>
        <p:txBody>
          <a:bodyPr wrap="square" rtlCol="0">
            <a:spAutoFit/>
          </a:bodyPr>
          <a:lstStyle/>
          <a:p>
            <a:r>
              <a:rPr lang="en-US" sz="1600" b="1" i="0" dirty="0">
                <a:solidFill>
                  <a:srgbClr val="1B1B1B"/>
                </a:solidFill>
                <a:effectLst/>
                <a:latin typeface="Times New Roman" panose="02020603050405020304" pitchFamily="18" charset="0"/>
                <a:cs typeface="Times New Roman" panose="02020603050405020304" pitchFamily="18" charset="0"/>
              </a:rPr>
              <a:t>Stack – </a:t>
            </a:r>
            <a:r>
              <a:rPr lang="en-US" sz="1600" b="1" i="0" dirty="0" err="1">
                <a:solidFill>
                  <a:srgbClr val="1B1B1B"/>
                </a:solidFill>
                <a:effectLst/>
                <a:latin typeface="Times New Roman" panose="02020603050405020304" pitchFamily="18" charset="0"/>
                <a:cs typeface="Times New Roman" panose="02020603050405020304" pitchFamily="18" charset="0"/>
              </a:rPr>
              <a:t>Ngăn</a:t>
            </a:r>
            <a:r>
              <a:rPr lang="en-US" sz="1600" b="1" i="0" dirty="0">
                <a:solidFill>
                  <a:srgbClr val="1B1B1B"/>
                </a:solidFill>
                <a:effectLst/>
                <a:latin typeface="Times New Roman" panose="02020603050405020304" pitchFamily="18" charset="0"/>
                <a:cs typeface="Times New Roman" panose="02020603050405020304" pitchFamily="18" charset="0"/>
              </a:rPr>
              <a:t> </a:t>
            </a:r>
            <a:r>
              <a:rPr lang="en-US" sz="1600" b="1" i="0" dirty="0" err="1">
                <a:solidFill>
                  <a:srgbClr val="1B1B1B"/>
                </a:solidFill>
                <a:effectLst/>
                <a:latin typeface="Times New Roman" panose="02020603050405020304" pitchFamily="18" charset="0"/>
                <a:cs typeface="Times New Roman" panose="02020603050405020304" pitchFamily="18" charset="0"/>
              </a:rPr>
              <a:t>xếp</a:t>
            </a:r>
            <a:endParaRPr lang="en-US" sz="1600" b="1" i="0" dirty="0">
              <a:solidFill>
                <a:srgbClr val="1B1B1B"/>
              </a:solidFill>
              <a:effectLst/>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   -  </a:t>
            </a:r>
            <a:r>
              <a:rPr lang="vi-VN" sz="1600" dirty="0">
                <a:latin typeface="Times New Roman" panose="02020603050405020304" pitchFamily="18" charset="0"/>
                <a:cs typeface="Times New Roman" panose="02020603050405020304" pitchFamily="18" charset="0"/>
              </a:rPr>
              <a:t>Stack là cách tổ chức lưu trữ các đối tượng dưới dạng một danh sách tuyến tính mà việc bổ sung đối tượng và lấy các đối tượng ra được thực hiện ở cùng một đầu của danh sách.</a:t>
            </a:r>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   -  </a:t>
            </a:r>
            <a:r>
              <a:rPr lang="vi-VN" sz="1600" dirty="0">
                <a:latin typeface="Times New Roman" panose="02020603050405020304" pitchFamily="18" charset="0"/>
                <a:cs typeface="Times New Roman" panose="02020603050405020304" pitchFamily="18" charset="0"/>
              </a:rPr>
              <a:t>Stack được gọi là danh sách kiểu LIFO (Last In First Out - vào sau ra trước)</a:t>
            </a:r>
            <a:endParaRPr lang="en-US" sz="1600" dirty="0">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sz="1600" b="1" i="0" dirty="0">
                <a:solidFill>
                  <a:srgbClr val="1B1B1B"/>
                </a:solidFill>
                <a:effectLst/>
                <a:latin typeface="Times New Roman" panose="02020603050405020304" pitchFamily="18" charset="0"/>
                <a:cs typeface="Times New Roman" panose="02020603050405020304" pitchFamily="18" charset="0"/>
              </a:rPr>
              <a:t>  </a:t>
            </a:r>
            <a:r>
              <a:rPr lang="vi-VN" sz="1600" b="1" i="0" dirty="0">
                <a:solidFill>
                  <a:srgbClr val="1B1B1B"/>
                </a:solidFill>
                <a:effectLst/>
                <a:latin typeface="Times New Roman" panose="02020603050405020304" pitchFamily="18" charset="0"/>
                <a:cs typeface="Times New Roman" panose="02020603050405020304" pitchFamily="18" charset="0"/>
              </a:rPr>
              <a:t>Các phép toán chính</a:t>
            </a:r>
            <a:r>
              <a:rPr lang="vi-VN" sz="1600" b="0" i="0" dirty="0">
                <a:solidFill>
                  <a:srgbClr val="1B1B1B"/>
                </a:solidFill>
                <a:effectLst/>
                <a:latin typeface="Times New Roman" panose="02020603050405020304" pitchFamily="18" charset="0"/>
                <a:cs typeface="Times New Roman" panose="02020603050405020304" pitchFamily="18" charset="0"/>
              </a:rPr>
              <a:t>:</a:t>
            </a:r>
          </a:p>
          <a:p>
            <a:pPr marL="742950" lvl="1" indent="-285750" algn="l">
              <a:buFont typeface="Arial" panose="020B0604020202020204" pitchFamily="34" charset="0"/>
              <a:buChar char="•"/>
            </a:pPr>
            <a:r>
              <a:rPr lang="vi-VN" sz="1600" b="1" i="0" dirty="0">
                <a:solidFill>
                  <a:srgbClr val="1B1B1B"/>
                </a:solidFill>
                <a:effectLst/>
                <a:latin typeface="Times New Roman" panose="02020603050405020304" pitchFamily="18" charset="0"/>
                <a:cs typeface="Times New Roman" panose="02020603050405020304" pitchFamily="18" charset="0"/>
              </a:rPr>
              <a:t>push</a:t>
            </a:r>
            <a:r>
              <a:rPr lang="vi-VN" sz="1600" b="0" i="0" dirty="0">
                <a:solidFill>
                  <a:srgbClr val="1B1B1B"/>
                </a:solidFill>
                <a:effectLst/>
                <a:latin typeface="Times New Roman" panose="02020603050405020304" pitchFamily="18" charset="0"/>
                <a:cs typeface="Times New Roman" panose="02020603050405020304" pitchFamily="18" charset="0"/>
              </a:rPr>
              <a:t>(Object o): bổ sung đối tượng o vào Stack</a:t>
            </a:r>
          </a:p>
          <a:p>
            <a:pPr marL="742950" lvl="1" indent="-285750" algn="l">
              <a:buFont typeface="Arial" panose="020B0604020202020204" pitchFamily="34" charset="0"/>
              <a:buChar char="•"/>
            </a:pPr>
            <a:r>
              <a:rPr lang="vi-VN" sz="1600" b="1" i="0" dirty="0">
                <a:solidFill>
                  <a:srgbClr val="1B1B1B"/>
                </a:solidFill>
                <a:effectLst/>
                <a:latin typeface="Times New Roman" panose="02020603050405020304" pitchFamily="18" charset="0"/>
                <a:cs typeface="Times New Roman" panose="02020603050405020304" pitchFamily="18" charset="0"/>
              </a:rPr>
              <a:t>pop</a:t>
            </a:r>
            <a:r>
              <a:rPr lang="vi-VN" sz="1600" b="0" i="0" dirty="0">
                <a:solidFill>
                  <a:srgbClr val="1B1B1B"/>
                </a:solidFill>
                <a:effectLst/>
                <a:latin typeface="Times New Roman" panose="02020603050405020304" pitchFamily="18" charset="0"/>
                <a:cs typeface="Times New Roman" panose="02020603050405020304" pitchFamily="18" charset="0"/>
              </a:rPr>
              <a:t>(): lấy ra và trả lại phần tử được bổ sung vào cuối cùng của Stack</a:t>
            </a:r>
          </a:p>
          <a:p>
            <a:endParaRPr lang="en-US" dirty="0"/>
          </a:p>
          <a:p>
            <a:endParaRPr lang="en-US" dirty="0"/>
          </a:p>
        </p:txBody>
      </p:sp>
      <p:sp>
        <p:nvSpPr>
          <p:cNvPr id="4" name="TextBox 3">
            <a:extLst>
              <a:ext uri="{FF2B5EF4-FFF2-40B4-BE49-F238E27FC236}">
                <a16:creationId xmlns:a16="http://schemas.microsoft.com/office/drawing/2014/main" id="{A9700461-928A-4AF5-B90C-9899A1CF915E}"/>
              </a:ext>
            </a:extLst>
          </p:cNvPr>
          <p:cNvSpPr txBox="1"/>
          <p:nvPr/>
        </p:nvSpPr>
        <p:spPr>
          <a:xfrm>
            <a:off x="0" y="2509289"/>
            <a:ext cx="7832785" cy="2339102"/>
          </a:xfrm>
          <a:prstGeom prst="rect">
            <a:avLst/>
          </a:prstGeom>
          <a:noFill/>
        </p:spPr>
        <p:txBody>
          <a:bodyPr wrap="square" rtlCol="0">
            <a:spAutoFit/>
          </a:bodyPr>
          <a:lstStyle/>
          <a:p>
            <a:r>
              <a:rPr lang="en-US" sz="1600" b="1" i="0" dirty="0">
                <a:solidFill>
                  <a:srgbClr val="1B1B1B"/>
                </a:solidFill>
                <a:effectLst/>
                <a:latin typeface="Times New Roman" panose="02020603050405020304" pitchFamily="18" charset="0"/>
                <a:cs typeface="Times New Roman" panose="02020603050405020304" pitchFamily="18" charset="0"/>
              </a:rPr>
              <a:t>Queue - </a:t>
            </a:r>
            <a:r>
              <a:rPr lang="en-US" sz="1600" b="1" i="0" dirty="0" err="1">
                <a:solidFill>
                  <a:srgbClr val="1B1B1B"/>
                </a:solidFill>
                <a:effectLst/>
                <a:latin typeface="Times New Roman" panose="02020603050405020304" pitchFamily="18" charset="0"/>
                <a:cs typeface="Times New Roman" panose="02020603050405020304" pitchFamily="18" charset="0"/>
              </a:rPr>
              <a:t>Cấu</a:t>
            </a:r>
            <a:r>
              <a:rPr lang="en-US" sz="1600" b="1" i="0" dirty="0">
                <a:solidFill>
                  <a:srgbClr val="1B1B1B"/>
                </a:solidFill>
                <a:effectLst/>
                <a:latin typeface="Times New Roman" panose="02020603050405020304" pitchFamily="18" charset="0"/>
                <a:cs typeface="Times New Roman" panose="02020603050405020304" pitchFamily="18" charset="0"/>
              </a:rPr>
              <a:t> </a:t>
            </a:r>
            <a:r>
              <a:rPr lang="en-US" sz="1600" b="1" i="0" dirty="0" err="1">
                <a:solidFill>
                  <a:srgbClr val="1B1B1B"/>
                </a:solidFill>
                <a:effectLst/>
                <a:latin typeface="Times New Roman" panose="02020603050405020304" pitchFamily="18" charset="0"/>
                <a:cs typeface="Times New Roman" panose="02020603050405020304" pitchFamily="18" charset="0"/>
              </a:rPr>
              <a:t>trúc</a:t>
            </a:r>
            <a:r>
              <a:rPr lang="en-US" sz="1600" b="1" i="0" dirty="0">
                <a:solidFill>
                  <a:srgbClr val="1B1B1B"/>
                </a:solidFill>
                <a:effectLst/>
                <a:latin typeface="Times New Roman" panose="02020603050405020304" pitchFamily="18" charset="0"/>
                <a:cs typeface="Times New Roman" panose="02020603050405020304" pitchFamily="18" charset="0"/>
              </a:rPr>
              <a:t> </a:t>
            </a:r>
            <a:r>
              <a:rPr lang="en-US" sz="1600" b="1" i="0" dirty="0" err="1">
                <a:solidFill>
                  <a:srgbClr val="1B1B1B"/>
                </a:solidFill>
                <a:effectLst/>
                <a:latin typeface="Times New Roman" panose="02020603050405020304" pitchFamily="18" charset="0"/>
                <a:cs typeface="Times New Roman" panose="02020603050405020304" pitchFamily="18" charset="0"/>
              </a:rPr>
              <a:t>dữ</a:t>
            </a:r>
            <a:r>
              <a:rPr lang="en-US" sz="1600" b="1" i="0" dirty="0">
                <a:solidFill>
                  <a:srgbClr val="1B1B1B"/>
                </a:solidFill>
                <a:effectLst/>
                <a:latin typeface="Times New Roman" panose="02020603050405020304" pitchFamily="18" charset="0"/>
                <a:cs typeface="Times New Roman" panose="02020603050405020304" pitchFamily="18" charset="0"/>
              </a:rPr>
              <a:t> </a:t>
            </a:r>
            <a:r>
              <a:rPr lang="en-US" sz="1600" b="1" i="0" dirty="0" err="1">
                <a:solidFill>
                  <a:srgbClr val="1B1B1B"/>
                </a:solidFill>
                <a:effectLst/>
                <a:latin typeface="Times New Roman" panose="02020603050405020304" pitchFamily="18" charset="0"/>
                <a:cs typeface="Times New Roman" panose="02020603050405020304" pitchFamily="18" charset="0"/>
              </a:rPr>
              <a:t>liệu</a:t>
            </a:r>
            <a:r>
              <a:rPr lang="en-US" sz="1600" b="1" i="0" dirty="0">
                <a:solidFill>
                  <a:srgbClr val="1B1B1B"/>
                </a:solidFill>
                <a:effectLst/>
                <a:latin typeface="Times New Roman" panose="02020603050405020304" pitchFamily="18" charset="0"/>
                <a:cs typeface="Times New Roman" panose="02020603050405020304" pitchFamily="18" charset="0"/>
              </a:rPr>
              <a:t> </a:t>
            </a:r>
            <a:r>
              <a:rPr lang="en-US" sz="1600" b="1" i="0" dirty="0" err="1">
                <a:solidFill>
                  <a:srgbClr val="1B1B1B"/>
                </a:solidFill>
                <a:effectLst/>
                <a:latin typeface="Times New Roman" panose="02020603050405020304" pitchFamily="18" charset="0"/>
                <a:cs typeface="Times New Roman" panose="02020603050405020304" pitchFamily="18" charset="0"/>
              </a:rPr>
              <a:t>hàng</a:t>
            </a:r>
            <a:r>
              <a:rPr lang="en-US" sz="1600" b="1" i="0" dirty="0">
                <a:solidFill>
                  <a:srgbClr val="1B1B1B"/>
                </a:solidFill>
                <a:effectLst/>
                <a:latin typeface="Times New Roman" panose="02020603050405020304" pitchFamily="18" charset="0"/>
                <a:cs typeface="Times New Roman" panose="02020603050405020304" pitchFamily="18" charset="0"/>
              </a:rPr>
              <a:t> </a:t>
            </a:r>
            <a:r>
              <a:rPr lang="en-US" sz="1600" b="1" i="0" dirty="0" err="1">
                <a:solidFill>
                  <a:srgbClr val="1B1B1B"/>
                </a:solidFill>
                <a:effectLst/>
                <a:latin typeface="Times New Roman" panose="02020603050405020304" pitchFamily="18" charset="0"/>
                <a:cs typeface="Times New Roman" panose="02020603050405020304" pitchFamily="18" charset="0"/>
              </a:rPr>
              <a:t>đợi</a:t>
            </a:r>
            <a:r>
              <a:rPr lang="en-US" sz="1600" b="1" i="0" dirty="0">
                <a:solidFill>
                  <a:srgbClr val="1B1B1B"/>
                </a:solidFill>
                <a:effectLst/>
                <a:latin typeface="Times New Roman" panose="02020603050405020304" pitchFamily="18" charset="0"/>
                <a:cs typeface="Times New Roman" panose="02020603050405020304" pitchFamily="18" charset="0"/>
              </a:rPr>
              <a:t> </a:t>
            </a:r>
          </a:p>
          <a:p>
            <a:r>
              <a:rPr lang="en-US" sz="1600" dirty="0">
                <a:latin typeface="Times New Roman" panose="02020603050405020304" pitchFamily="18" charset="0"/>
                <a:cs typeface="Times New Roman" panose="02020603050405020304" pitchFamily="18" charset="0"/>
              </a:rPr>
              <a:t>   - </a:t>
            </a:r>
            <a:r>
              <a:rPr lang="vi-VN" sz="1600" b="1" dirty="0">
                <a:latin typeface="Times New Roman" panose="02020603050405020304" pitchFamily="18" charset="0"/>
                <a:cs typeface="Times New Roman" panose="02020603050405020304" pitchFamily="18" charset="0"/>
              </a:rPr>
              <a:t>Queue</a:t>
            </a:r>
            <a:r>
              <a:rPr lang="vi-VN" sz="1600" dirty="0">
                <a:latin typeface="Times New Roman" panose="02020603050405020304" pitchFamily="18" charset="0"/>
                <a:cs typeface="Times New Roman" panose="02020603050405020304" pitchFamily="18" charset="0"/>
              </a:rPr>
              <a:t> là cách tổ chức lưu trữ các đối tượng dưới dạng một danh sách tuyến tính mà việc bổ sung đối tượng được thực hiện ở đầu danh sách và việc lấy đối tượng ra được thực hiện ở cuối của danh sách.</a:t>
            </a:r>
          </a:p>
          <a:p>
            <a:r>
              <a:rPr lang="en-US" sz="1600" dirty="0">
                <a:latin typeface="Times New Roman" panose="02020603050405020304" pitchFamily="18" charset="0"/>
                <a:cs typeface="Times New Roman" panose="02020603050405020304" pitchFamily="18" charset="0"/>
              </a:rPr>
              <a:t>   -  </a:t>
            </a:r>
            <a:r>
              <a:rPr lang="vi-VN" sz="1600" b="1" dirty="0">
                <a:latin typeface="Times New Roman" panose="02020603050405020304" pitchFamily="18" charset="0"/>
                <a:cs typeface="Times New Roman" panose="02020603050405020304" pitchFamily="18" charset="0"/>
              </a:rPr>
              <a:t>Queue</a:t>
            </a:r>
            <a:r>
              <a:rPr lang="vi-VN" sz="1600" dirty="0">
                <a:latin typeface="Times New Roman" panose="02020603050405020304" pitchFamily="18" charset="0"/>
                <a:cs typeface="Times New Roman" panose="02020603050405020304" pitchFamily="18" charset="0"/>
              </a:rPr>
              <a:t> còn được gọi là danh sách kiểu FIFO (First In First Out - vào trước ra trước)</a:t>
            </a:r>
            <a:endParaRPr lang="en-US" sz="1600" dirty="0">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sz="1600" b="0" i="0" dirty="0">
                <a:solidFill>
                  <a:srgbClr val="1B1B1B"/>
                </a:solidFill>
                <a:effectLst/>
                <a:latin typeface="Times New Roman" panose="02020603050405020304" pitchFamily="18" charset="0"/>
                <a:cs typeface="Times New Roman" panose="02020603050405020304" pitchFamily="18" charset="0"/>
              </a:rPr>
              <a:t>  </a:t>
            </a:r>
            <a:r>
              <a:rPr lang="en-US" sz="1600" b="1" i="0" dirty="0" err="1">
                <a:solidFill>
                  <a:srgbClr val="1B1B1B"/>
                </a:solidFill>
                <a:effectLst/>
                <a:latin typeface="Times New Roman" panose="02020603050405020304" pitchFamily="18" charset="0"/>
                <a:cs typeface="Times New Roman" panose="02020603050405020304" pitchFamily="18" charset="0"/>
              </a:rPr>
              <a:t>Các</a:t>
            </a:r>
            <a:r>
              <a:rPr lang="en-US" sz="1600" b="1" i="0" dirty="0">
                <a:solidFill>
                  <a:srgbClr val="1B1B1B"/>
                </a:solidFill>
                <a:effectLst/>
                <a:latin typeface="Times New Roman" panose="02020603050405020304" pitchFamily="18" charset="0"/>
                <a:cs typeface="Times New Roman" panose="02020603050405020304" pitchFamily="18" charset="0"/>
              </a:rPr>
              <a:t> </a:t>
            </a:r>
            <a:r>
              <a:rPr lang="en-US" sz="1600" b="1" i="0" dirty="0" err="1">
                <a:solidFill>
                  <a:srgbClr val="1B1B1B"/>
                </a:solidFill>
                <a:effectLst/>
                <a:latin typeface="Times New Roman" panose="02020603050405020304" pitchFamily="18" charset="0"/>
                <a:cs typeface="Times New Roman" panose="02020603050405020304" pitchFamily="18" charset="0"/>
              </a:rPr>
              <a:t>phép</a:t>
            </a:r>
            <a:r>
              <a:rPr lang="en-US" sz="1600" b="1" i="0" dirty="0">
                <a:solidFill>
                  <a:srgbClr val="1B1B1B"/>
                </a:solidFill>
                <a:effectLst/>
                <a:latin typeface="Times New Roman" panose="02020603050405020304" pitchFamily="18" charset="0"/>
                <a:cs typeface="Times New Roman" panose="02020603050405020304" pitchFamily="18" charset="0"/>
              </a:rPr>
              <a:t> </a:t>
            </a:r>
            <a:r>
              <a:rPr lang="en-US" sz="1600" b="1" i="0" dirty="0" err="1">
                <a:solidFill>
                  <a:srgbClr val="1B1B1B"/>
                </a:solidFill>
                <a:effectLst/>
                <a:latin typeface="Times New Roman" panose="02020603050405020304" pitchFamily="18" charset="0"/>
                <a:cs typeface="Times New Roman" panose="02020603050405020304" pitchFamily="18" charset="0"/>
              </a:rPr>
              <a:t>toán</a:t>
            </a:r>
            <a:r>
              <a:rPr lang="en-US" sz="1600" b="1" i="0" dirty="0">
                <a:solidFill>
                  <a:srgbClr val="1B1B1B"/>
                </a:solidFill>
                <a:effectLst/>
                <a:latin typeface="Times New Roman" panose="02020603050405020304" pitchFamily="18" charset="0"/>
                <a:cs typeface="Times New Roman" panose="02020603050405020304" pitchFamily="18" charset="0"/>
              </a:rPr>
              <a:t> </a:t>
            </a:r>
            <a:r>
              <a:rPr lang="en-US" sz="1600" b="1" i="0" dirty="0" err="1">
                <a:solidFill>
                  <a:srgbClr val="1B1B1B"/>
                </a:solidFill>
                <a:effectLst/>
                <a:latin typeface="Times New Roman" panose="02020603050405020304" pitchFamily="18" charset="0"/>
                <a:cs typeface="Times New Roman" panose="02020603050405020304" pitchFamily="18" charset="0"/>
              </a:rPr>
              <a:t>chính</a:t>
            </a:r>
            <a:r>
              <a:rPr lang="en-US" sz="1600" b="1" i="0" dirty="0">
                <a:solidFill>
                  <a:srgbClr val="1B1B1B"/>
                </a:solidFill>
                <a:effectLst/>
                <a:latin typeface="Times New Roman" panose="02020603050405020304" pitchFamily="18" charset="0"/>
                <a:cs typeface="Times New Roman" panose="02020603050405020304" pitchFamily="18" charset="0"/>
              </a:rPr>
              <a:t> </a:t>
            </a:r>
            <a:r>
              <a:rPr lang="en-US" sz="1600" b="1" i="0" dirty="0" err="1">
                <a:solidFill>
                  <a:srgbClr val="1B1B1B"/>
                </a:solidFill>
                <a:effectLst/>
                <a:latin typeface="Times New Roman" panose="02020603050405020304" pitchFamily="18" charset="0"/>
                <a:cs typeface="Times New Roman" panose="02020603050405020304" pitchFamily="18" charset="0"/>
              </a:rPr>
              <a:t>thực</a:t>
            </a:r>
            <a:r>
              <a:rPr lang="en-US" sz="1600" b="1" i="0" dirty="0">
                <a:solidFill>
                  <a:srgbClr val="1B1B1B"/>
                </a:solidFill>
                <a:effectLst/>
                <a:latin typeface="Times New Roman" panose="02020603050405020304" pitchFamily="18" charset="0"/>
                <a:cs typeface="Times New Roman" panose="02020603050405020304" pitchFamily="18" charset="0"/>
              </a:rPr>
              <a:t> </a:t>
            </a:r>
            <a:r>
              <a:rPr lang="en-US" sz="1600" b="1" i="0" dirty="0" err="1">
                <a:solidFill>
                  <a:srgbClr val="1B1B1B"/>
                </a:solidFill>
                <a:effectLst/>
                <a:latin typeface="Times New Roman" panose="02020603050405020304" pitchFamily="18" charset="0"/>
                <a:cs typeface="Times New Roman" panose="02020603050405020304" pitchFamily="18" charset="0"/>
              </a:rPr>
              <a:t>hiện</a:t>
            </a:r>
            <a:r>
              <a:rPr lang="en-US" sz="1600" b="1" i="0" dirty="0">
                <a:solidFill>
                  <a:srgbClr val="1B1B1B"/>
                </a:solidFill>
                <a:effectLst/>
                <a:latin typeface="Times New Roman" panose="02020603050405020304" pitchFamily="18" charset="0"/>
                <a:cs typeface="Times New Roman" panose="02020603050405020304" pitchFamily="18" charset="0"/>
              </a:rPr>
              <a:t> </a:t>
            </a:r>
            <a:r>
              <a:rPr lang="en-US" sz="1600" b="1" i="0" dirty="0" err="1">
                <a:solidFill>
                  <a:srgbClr val="1B1B1B"/>
                </a:solidFill>
                <a:effectLst/>
                <a:latin typeface="Times New Roman" panose="02020603050405020304" pitchFamily="18" charset="0"/>
                <a:cs typeface="Times New Roman" panose="02020603050405020304" pitchFamily="18" charset="0"/>
              </a:rPr>
              <a:t>trên</a:t>
            </a:r>
            <a:r>
              <a:rPr lang="en-US" sz="1600" b="1" i="0" dirty="0">
                <a:solidFill>
                  <a:srgbClr val="1B1B1B"/>
                </a:solidFill>
                <a:effectLst/>
                <a:latin typeface="Times New Roman" panose="02020603050405020304" pitchFamily="18" charset="0"/>
                <a:cs typeface="Times New Roman" panose="02020603050405020304" pitchFamily="18" charset="0"/>
              </a:rPr>
              <a:t> queue:</a:t>
            </a:r>
          </a:p>
          <a:p>
            <a:pPr marL="742950" lvl="1" indent="-285750" algn="l">
              <a:buFont typeface="Arial" panose="020B0604020202020204" pitchFamily="34" charset="0"/>
              <a:buChar char="•"/>
            </a:pPr>
            <a:r>
              <a:rPr lang="en-US" sz="1600" b="1" i="0" dirty="0">
                <a:solidFill>
                  <a:srgbClr val="1B1B1B"/>
                </a:solidFill>
                <a:effectLst/>
                <a:latin typeface="Times New Roman" panose="02020603050405020304" pitchFamily="18" charset="0"/>
                <a:cs typeface="Times New Roman" panose="02020603050405020304" pitchFamily="18" charset="0"/>
              </a:rPr>
              <a:t>enqueue</a:t>
            </a:r>
            <a:r>
              <a:rPr lang="en-US" sz="1600" b="0" i="0" dirty="0">
                <a:solidFill>
                  <a:srgbClr val="1B1B1B"/>
                </a:solidFill>
                <a:effectLst/>
                <a:latin typeface="Times New Roman" panose="02020603050405020304" pitchFamily="18" charset="0"/>
                <a:cs typeface="Times New Roman" panose="02020603050405020304" pitchFamily="18" charset="0"/>
              </a:rPr>
              <a:t>(Object o): </a:t>
            </a:r>
            <a:r>
              <a:rPr lang="en-US" sz="1600" b="0" i="0" dirty="0" err="1">
                <a:solidFill>
                  <a:srgbClr val="1B1B1B"/>
                </a:solidFill>
                <a:effectLst/>
                <a:latin typeface="Times New Roman" panose="02020603050405020304" pitchFamily="18" charset="0"/>
                <a:cs typeface="Times New Roman" panose="02020603050405020304" pitchFamily="18" charset="0"/>
              </a:rPr>
              <a:t>bổ</a:t>
            </a:r>
            <a:r>
              <a:rPr lang="en-US" sz="1600" b="0" i="0" dirty="0">
                <a:solidFill>
                  <a:srgbClr val="1B1B1B"/>
                </a:solidFill>
                <a:effectLst/>
                <a:latin typeface="Times New Roman" panose="02020603050405020304" pitchFamily="18" charset="0"/>
                <a:cs typeface="Times New Roman" panose="02020603050405020304" pitchFamily="18" charset="0"/>
              </a:rPr>
              <a:t> sung </a:t>
            </a:r>
            <a:r>
              <a:rPr lang="en-US" sz="1600" b="0" i="0" dirty="0" err="1">
                <a:solidFill>
                  <a:srgbClr val="1B1B1B"/>
                </a:solidFill>
                <a:effectLst/>
                <a:latin typeface="Times New Roman" panose="02020603050405020304" pitchFamily="18" charset="0"/>
                <a:cs typeface="Times New Roman" panose="02020603050405020304" pitchFamily="18" charset="0"/>
              </a:rPr>
              <a:t>một</a:t>
            </a:r>
            <a:r>
              <a:rPr lang="en-US" sz="1600" b="0" i="0" dirty="0">
                <a:solidFill>
                  <a:srgbClr val="1B1B1B"/>
                </a:solidFill>
                <a:effectLst/>
                <a:latin typeface="Times New Roman" panose="02020603050405020304" pitchFamily="18" charset="0"/>
                <a:cs typeface="Times New Roman" panose="02020603050405020304" pitchFamily="18" charset="0"/>
              </a:rPr>
              <a:t> </a:t>
            </a:r>
            <a:r>
              <a:rPr lang="en-US" sz="1600" b="0" i="0" dirty="0" err="1">
                <a:solidFill>
                  <a:srgbClr val="1B1B1B"/>
                </a:solidFill>
                <a:effectLst/>
                <a:latin typeface="Times New Roman" panose="02020603050405020304" pitchFamily="18" charset="0"/>
                <a:cs typeface="Times New Roman" panose="02020603050405020304" pitchFamily="18" charset="0"/>
              </a:rPr>
              <a:t>phần</a:t>
            </a:r>
            <a:r>
              <a:rPr lang="en-US" sz="1600" b="0" i="0" dirty="0">
                <a:solidFill>
                  <a:srgbClr val="1B1B1B"/>
                </a:solidFill>
                <a:effectLst/>
                <a:latin typeface="Times New Roman" panose="02020603050405020304" pitchFamily="18" charset="0"/>
                <a:cs typeface="Times New Roman" panose="02020603050405020304" pitchFamily="18" charset="0"/>
              </a:rPr>
              <a:t> </a:t>
            </a:r>
            <a:r>
              <a:rPr lang="en-US" sz="1600" b="0" i="0" dirty="0" err="1">
                <a:solidFill>
                  <a:srgbClr val="1B1B1B"/>
                </a:solidFill>
                <a:effectLst/>
                <a:latin typeface="Times New Roman" panose="02020603050405020304" pitchFamily="18" charset="0"/>
                <a:cs typeface="Times New Roman" panose="02020603050405020304" pitchFamily="18" charset="0"/>
              </a:rPr>
              <a:t>tử</a:t>
            </a:r>
            <a:r>
              <a:rPr lang="en-US" sz="1600" b="0" i="0" dirty="0">
                <a:solidFill>
                  <a:srgbClr val="1B1B1B"/>
                </a:solidFill>
                <a:effectLst/>
                <a:latin typeface="Times New Roman" panose="02020603050405020304" pitchFamily="18" charset="0"/>
                <a:cs typeface="Times New Roman" panose="02020603050405020304" pitchFamily="18" charset="0"/>
              </a:rPr>
              <a:t> o </a:t>
            </a:r>
            <a:r>
              <a:rPr lang="en-US" sz="1600" b="0" i="0" dirty="0" err="1">
                <a:solidFill>
                  <a:srgbClr val="1B1B1B"/>
                </a:solidFill>
                <a:effectLst/>
                <a:latin typeface="Times New Roman" panose="02020603050405020304" pitchFamily="18" charset="0"/>
                <a:cs typeface="Times New Roman" panose="02020603050405020304" pitchFamily="18" charset="0"/>
              </a:rPr>
              <a:t>vào</a:t>
            </a:r>
            <a:r>
              <a:rPr lang="en-US" sz="1600" b="0" i="0" dirty="0">
                <a:solidFill>
                  <a:srgbClr val="1B1B1B"/>
                </a:solidFill>
                <a:effectLst/>
                <a:latin typeface="Times New Roman" panose="02020603050405020304" pitchFamily="18" charset="0"/>
                <a:cs typeface="Times New Roman" panose="02020603050405020304" pitchFamily="18" charset="0"/>
              </a:rPr>
              <a:t> </a:t>
            </a:r>
            <a:r>
              <a:rPr lang="en-US" sz="1600" b="0" i="0" dirty="0" err="1">
                <a:solidFill>
                  <a:srgbClr val="1B1B1B"/>
                </a:solidFill>
                <a:effectLst/>
                <a:latin typeface="Times New Roman" panose="02020603050405020304" pitchFamily="18" charset="0"/>
                <a:cs typeface="Times New Roman" panose="02020603050405020304" pitchFamily="18" charset="0"/>
              </a:rPr>
              <a:t>cuối</a:t>
            </a:r>
            <a:r>
              <a:rPr lang="en-US" sz="1600" b="0" i="0" dirty="0">
                <a:solidFill>
                  <a:srgbClr val="1B1B1B"/>
                </a:solidFill>
                <a:effectLst/>
                <a:latin typeface="Times New Roman" panose="02020603050405020304" pitchFamily="18" charset="0"/>
                <a:cs typeface="Times New Roman" panose="02020603050405020304" pitchFamily="18" charset="0"/>
              </a:rPr>
              <a:t> </a:t>
            </a:r>
            <a:r>
              <a:rPr lang="en-US" sz="1600" b="0" i="0" dirty="0" err="1">
                <a:solidFill>
                  <a:srgbClr val="1B1B1B"/>
                </a:solidFill>
                <a:effectLst/>
                <a:latin typeface="Times New Roman" panose="02020603050405020304" pitchFamily="18" charset="0"/>
                <a:cs typeface="Times New Roman" panose="02020603050405020304" pitchFamily="18" charset="0"/>
              </a:rPr>
              <a:t>của</a:t>
            </a:r>
            <a:r>
              <a:rPr lang="en-US" sz="1600" b="0" i="0" dirty="0">
                <a:solidFill>
                  <a:srgbClr val="1B1B1B"/>
                </a:solidFill>
                <a:effectLst/>
                <a:latin typeface="Times New Roman" panose="02020603050405020304" pitchFamily="18" charset="0"/>
                <a:cs typeface="Times New Roman" panose="02020603050405020304" pitchFamily="18" charset="0"/>
              </a:rPr>
              <a:t> queue.</a:t>
            </a:r>
          </a:p>
          <a:p>
            <a:pPr marL="742950" lvl="1" indent="-285750" algn="l">
              <a:buFont typeface="Arial" panose="020B0604020202020204" pitchFamily="34" charset="0"/>
              <a:buChar char="•"/>
            </a:pPr>
            <a:r>
              <a:rPr lang="en-US" sz="1600" b="1" i="0" dirty="0">
                <a:solidFill>
                  <a:srgbClr val="1B1B1B"/>
                </a:solidFill>
                <a:effectLst/>
                <a:latin typeface="Times New Roman" panose="02020603050405020304" pitchFamily="18" charset="0"/>
                <a:cs typeface="Times New Roman" panose="02020603050405020304" pitchFamily="18" charset="0"/>
              </a:rPr>
              <a:t>dequeue</a:t>
            </a:r>
            <a:r>
              <a:rPr lang="en-US" sz="1600" b="0" i="0" dirty="0">
                <a:solidFill>
                  <a:srgbClr val="1B1B1B"/>
                </a:solidFill>
                <a:effectLst/>
                <a:latin typeface="Times New Roman" panose="02020603050405020304" pitchFamily="18" charset="0"/>
                <a:cs typeface="Times New Roman" panose="02020603050405020304" pitchFamily="18" charset="0"/>
              </a:rPr>
              <a:t>(Object &amp;o): </a:t>
            </a:r>
            <a:r>
              <a:rPr lang="en-US" sz="1600" b="0" i="0" dirty="0" err="1">
                <a:solidFill>
                  <a:srgbClr val="1B1B1B"/>
                </a:solidFill>
                <a:effectLst/>
                <a:latin typeface="Times New Roman" panose="02020603050405020304" pitchFamily="18" charset="0"/>
                <a:cs typeface="Times New Roman" panose="02020603050405020304" pitchFamily="18" charset="0"/>
              </a:rPr>
              <a:t>Xóa</a:t>
            </a:r>
            <a:r>
              <a:rPr lang="en-US" sz="1600" b="0" i="0" dirty="0">
                <a:solidFill>
                  <a:srgbClr val="1B1B1B"/>
                </a:solidFill>
                <a:effectLst/>
                <a:latin typeface="Times New Roman" panose="02020603050405020304" pitchFamily="18" charset="0"/>
                <a:cs typeface="Times New Roman" panose="02020603050405020304" pitchFamily="18" charset="0"/>
              </a:rPr>
              <a:t> </a:t>
            </a:r>
            <a:r>
              <a:rPr lang="en-US" sz="1600" b="0" i="0" dirty="0" err="1">
                <a:solidFill>
                  <a:srgbClr val="1B1B1B"/>
                </a:solidFill>
                <a:effectLst/>
                <a:latin typeface="Times New Roman" panose="02020603050405020304" pitchFamily="18" charset="0"/>
                <a:cs typeface="Times New Roman" panose="02020603050405020304" pitchFamily="18" charset="0"/>
              </a:rPr>
              <a:t>đi</a:t>
            </a:r>
            <a:r>
              <a:rPr lang="en-US" sz="1600" b="0" i="0" dirty="0">
                <a:solidFill>
                  <a:srgbClr val="1B1B1B"/>
                </a:solidFill>
                <a:effectLst/>
                <a:latin typeface="Times New Roman" panose="02020603050405020304" pitchFamily="18" charset="0"/>
                <a:cs typeface="Times New Roman" panose="02020603050405020304" pitchFamily="18" charset="0"/>
              </a:rPr>
              <a:t> </a:t>
            </a:r>
            <a:r>
              <a:rPr lang="en-US" sz="1600" b="0" i="0" dirty="0" err="1">
                <a:solidFill>
                  <a:srgbClr val="1B1B1B"/>
                </a:solidFill>
                <a:effectLst/>
                <a:latin typeface="Times New Roman" panose="02020603050405020304" pitchFamily="18" charset="0"/>
                <a:cs typeface="Times New Roman" panose="02020603050405020304" pitchFamily="18" charset="0"/>
              </a:rPr>
              <a:t>phần</a:t>
            </a:r>
            <a:r>
              <a:rPr lang="en-US" sz="1600" b="0" i="0" dirty="0">
                <a:solidFill>
                  <a:srgbClr val="1B1B1B"/>
                </a:solidFill>
                <a:effectLst/>
                <a:latin typeface="Times New Roman" panose="02020603050405020304" pitchFamily="18" charset="0"/>
                <a:cs typeface="Times New Roman" panose="02020603050405020304" pitchFamily="18" charset="0"/>
              </a:rPr>
              <a:t> </a:t>
            </a:r>
            <a:r>
              <a:rPr lang="en-US" sz="1600" b="0" i="0" dirty="0" err="1">
                <a:solidFill>
                  <a:srgbClr val="1B1B1B"/>
                </a:solidFill>
                <a:effectLst/>
                <a:latin typeface="Times New Roman" panose="02020603050405020304" pitchFamily="18" charset="0"/>
                <a:cs typeface="Times New Roman" panose="02020603050405020304" pitchFamily="18" charset="0"/>
              </a:rPr>
              <a:t>tử</a:t>
            </a:r>
            <a:r>
              <a:rPr lang="en-US" sz="1600" b="0" i="0" dirty="0">
                <a:solidFill>
                  <a:srgbClr val="1B1B1B"/>
                </a:solidFill>
                <a:effectLst/>
                <a:latin typeface="Times New Roman" panose="02020603050405020304" pitchFamily="18" charset="0"/>
                <a:cs typeface="Times New Roman" panose="02020603050405020304" pitchFamily="18" charset="0"/>
              </a:rPr>
              <a:t> </a:t>
            </a:r>
            <a:r>
              <a:rPr lang="en-US" sz="1600" b="0" i="0" dirty="0" err="1">
                <a:solidFill>
                  <a:srgbClr val="1B1B1B"/>
                </a:solidFill>
                <a:effectLst/>
                <a:latin typeface="Times New Roman" panose="02020603050405020304" pitchFamily="18" charset="0"/>
                <a:cs typeface="Times New Roman" panose="02020603050405020304" pitchFamily="18" charset="0"/>
              </a:rPr>
              <a:t>đầu</a:t>
            </a:r>
            <a:r>
              <a:rPr lang="en-US" sz="1600" b="0" i="0" dirty="0">
                <a:solidFill>
                  <a:srgbClr val="1B1B1B"/>
                </a:solidFill>
                <a:effectLst/>
                <a:latin typeface="Times New Roman" panose="02020603050405020304" pitchFamily="18" charset="0"/>
                <a:cs typeface="Times New Roman" panose="02020603050405020304" pitchFamily="18" charset="0"/>
              </a:rPr>
              <a:t> </a:t>
            </a:r>
            <a:r>
              <a:rPr lang="en-US" sz="1600" b="0" i="0" dirty="0" err="1">
                <a:solidFill>
                  <a:srgbClr val="1B1B1B"/>
                </a:solidFill>
                <a:effectLst/>
                <a:latin typeface="Times New Roman" panose="02020603050405020304" pitchFamily="18" charset="0"/>
                <a:cs typeface="Times New Roman" panose="02020603050405020304" pitchFamily="18" charset="0"/>
              </a:rPr>
              <a:t>của</a:t>
            </a:r>
            <a:r>
              <a:rPr lang="en-US" sz="1600" b="0" i="0" dirty="0">
                <a:solidFill>
                  <a:srgbClr val="1B1B1B"/>
                </a:solidFill>
                <a:effectLst/>
                <a:latin typeface="Times New Roman" panose="02020603050405020304" pitchFamily="18" charset="0"/>
                <a:cs typeface="Times New Roman" panose="02020603050405020304" pitchFamily="18" charset="0"/>
              </a:rPr>
              <a:t> queue</a:t>
            </a:r>
          </a:p>
          <a:p>
            <a:endParaRPr lang="en-US" dirty="0"/>
          </a:p>
        </p:txBody>
      </p:sp>
      <p:pic>
        <p:nvPicPr>
          <p:cNvPr id="9" name="Picture 8">
            <a:extLst>
              <a:ext uri="{FF2B5EF4-FFF2-40B4-BE49-F238E27FC236}">
                <a16:creationId xmlns:a16="http://schemas.microsoft.com/office/drawing/2014/main" id="{32839278-0AFC-4A56-A5F1-713F1E7F7140}"/>
              </a:ext>
            </a:extLst>
          </p:cNvPr>
          <p:cNvPicPr>
            <a:picLocks noChangeAspect="1"/>
          </p:cNvPicPr>
          <p:nvPr/>
        </p:nvPicPr>
        <p:blipFill>
          <a:blip r:embed="rId2"/>
          <a:stretch>
            <a:fillRect/>
          </a:stretch>
        </p:blipFill>
        <p:spPr>
          <a:xfrm>
            <a:off x="7832785" y="321822"/>
            <a:ext cx="4205700" cy="4819521"/>
          </a:xfrm>
          <a:prstGeom prst="rect">
            <a:avLst/>
          </a:prstGeom>
        </p:spPr>
      </p:pic>
    </p:spTree>
    <p:extLst>
      <p:ext uri="{BB962C8B-B14F-4D97-AF65-F5344CB8AC3E}">
        <p14:creationId xmlns:p14="http://schemas.microsoft.com/office/powerpoint/2010/main" val="2887366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anim calcmode="lin" valueType="num">
                                      <p:cBhvr>
                                        <p:cTn id="20" dur="1000" fill="hold"/>
                                        <p:tgtEl>
                                          <p:spTgt spid="4"/>
                                        </p:tgtEl>
                                        <p:attrNameLst>
                                          <p:attrName>ppt_x</p:attrName>
                                        </p:attrNameLst>
                                      </p:cBhvr>
                                      <p:tavLst>
                                        <p:tav tm="0">
                                          <p:val>
                                            <p:strVal val="#ppt_x"/>
                                          </p:val>
                                        </p:tav>
                                        <p:tav tm="100000">
                                          <p:val>
                                            <p:strVal val="#ppt_x"/>
                                          </p:val>
                                        </p:tav>
                                      </p:tavLst>
                                    </p:anim>
                                    <p:anim calcmode="lin" valueType="num">
                                      <p:cBhvr>
                                        <p:cTn id="21"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52B2972-A3F9-4CFF-8B3E-BF2791F2A154}"/>
              </a:ext>
            </a:extLst>
          </p:cNvPr>
          <p:cNvSpPr txBox="1"/>
          <p:nvPr/>
        </p:nvSpPr>
        <p:spPr>
          <a:xfrm>
            <a:off x="1" y="-25879"/>
            <a:ext cx="8358996" cy="954107"/>
          </a:xfrm>
          <a:prstGeom prst="rect">
            <a:avLst/>
          </a:prstGeom>
          <a:noFill/>
        </p:spPr>
        <p:txBody>
          <a:bodyPr wrap="square" rtlCol="0">
            <a:spAutoFit/>
          </a:bodyPr>
          <a:lstStyle/>
          <a:p>
            <a:r>
              <a:rPr lang="en-US" sz="2800" b="1" i="0" dirty="0" err="1">
                <a:solidFill>
                  <a:srgbClr val="1B1B1B"/>
                </a:solidFill>
                <a:effectLst/>
                <a:latin typeface="Times New Roman" panose="02020603050405020304" pitchFamily="18" charset="0"/>
                <a:cs typeface="Times New Roman" panose="02020603050405020304" pitchFamily="18" charset="0"/>
              </a:rPr>
              <a:t>Cấu</a:t>
            </a:r>
            <a:r>
              <a:rPr lang="en-US" sz="2800" b="1" i="0" dirty="0">
                <a:solidFill>
                  <a:srgbClr val="1B1B1B"/>
                </a:solidFill>
                <a:effectLst/>
                <a:latin typeface="Times New Roman" panose="02020603050405020304" pitchFamily="18" charset="0"/>
                <a:cs typeface="Times New Roman" panose="02020603050405020304" pitchFamily="18" charset="0"/>
              </a:rPr>
              <a:t> </a:t>
            </a:r>
            <a:r>
              <a:rPr lang="en-US" sz="2800" b="1" i="0" dirty="0" err="1">
                <a:solidFill>
                  <a:srgbClr val="1B1B1B"/>
                </a:solidFill>
                <a:effectLst/>
                <a:latin typeface="Times New Roman" panose="02020603050405020304" pitchFamily="18" charset="0"/>
                <a:cs typeface="Times New Roman" panose="02020603050405020304" pitchFamily="18" charset="0"/>
              </a:rPr>
              <a:t>trúc</a:t>
            </a:r>
            <a:r>
              <a:rPr lang="en-US" sz="2800" b="1" i="0" dirty="0">
                <a:solidFill>
                  <a:srgbClr val="1B1B1B"/>
                </a:solidFill>
                <a:effectLst/>
                <a:latin typeface="Times New Roman" panose="02020603050405020304" pitchFamily="18" charset="0"/>
                <a:cs typeface="Times New Roman" panose="02020603050405020304" pitchFamily="18" charset="0"/>
              </a:rPr>
              <a:t> </a:t>
            </a:r>
            <a:r>
              <a:rPr lang="en-US" sz="2800" b="1" i="0" dirty="0" err="1">
                <a:solidFill>
                  <a:srgbClr val="1B1B1B"/>
                </a:solidFill>
                <a:effectLst/>
                <a:latin typeface="Times New Roman" panose="02020603050405020304" pitchFamily="18" charset="0"/>
                <a:cs typeface="Times New Roman" panose="02020603050405020304" pitchFamily="18" charset="0"/>
              </a:rPr>
              <a:t>dữ</a:t>
            </a:r>
            <a:r>
              <a:rPr lang="en-US" sz="2800" b="1" i="0" dirty="0">
                <a:solidFill>
                  <a:srgbClr val="1B1B1B"/>
                </a:solidFill>
                <a:effectLst/>
                <a:latin typeface="Times New Roman" panose="02020603050405020304" pitchFamily="18" charset="0"/>
                <a:cs typeface="Times New Roman" panose="02020603050405020304" pitchFamily="18" charset="0"/>
              </a:rPr>
              <a:t> </a:t>
            </a:r>
            <a:r>
              <a:rPr lang="en-US" sz="2800" b="1" i="0" dirty="0" err="1">
                <a:solidFill>
                  <a:srgbClr val="1B1B1B"/>
                </a:solidFill>
                <a:effectLst/>
                <a:latin typeface="Times New Roman" panose="02020603050405020304" pitchFamily="18" charset="0"/>
                <a:cs typeface="Times New Roman" panose="02020603050405020304" pitchFamily="18" charset="0"/>
              </a:rPr>
              <a:t>liệu</a:t>
            </a:r>
            <a:r>
              <a:rPr lang="en-US" sz="2800" b="1" i="0" dirty="0">
                <a:solidFill>
                  <a:srgbClr val="1B1B1B"/>
                </a:solidFill>
                <a:effectLst/>
                <a:latin typeface="Times New Roman" panose="02020603050405020304" pitchFamily="18" charset="0"/>
                <a:cs typeface="Times New Roman" panose="02020603050405020304" pitchFamily="18" charset="0"/>
              </a:rPr>
              <a:t> phi </a:t>
            </a:r>
            <a:r>
              <a:rPr lang="en-US" sz="2800" b="1" i="0" dirty="0" err="1">
                <a:solidFill>
                  <a:srgbClr val="1B1B1B"/>
                </a:solidFill>
                <a:effectLst/>
                <a:latin typeface="Times New Roman" panose="02020603050405020304" pitchFamily="18" charset="0"/>
                <a:cs typeface="Times New Roman" panose="02020603050405020304" pitchFamily="18" charset="0"/>
              </a:rPr>
              <a:t>tuyến</a:t>
            </a:r>
            <a:r>
              <a:rPr lang="en-US" sz="2800" b="1" i="0" dirty="0">
                <a:solidFill>
                  <a:srgbClr val="1B1B1B"/>
                </a:solidFill>
                <a:effectLst/>
                <a:latin typeface="Times New Roman" panose="02020603050405020304" pitchFamily="18" charset="0"/>
                <a:cs typeface="Times New Roman" panose="02020603050405020304" pitchFamily="18" charset="0"/>
              </a:rPr>
              <a:t> </a:t>
            </a:r>
            <a:r>
              <a:rPr lang="en-US" sz="2800" b="1" i="0" dirty="0" err="1">
                <a:solidFill>
                  <a:srgbClr val="1B1B1B"/>
                </a:solidFill>
                <a:effectLst/>
                <a:latin typeface="Times New Roman" panose="02020603050405020304" pitchFamily="18" charset="0"/>
                <a:cs typeface="Times New Roman" panose="02020603050405020304" pitchFamily="18" charset="0"/>
              </a:rPr>
              <a:t>tính</a:t>
            </a:r>
            <a:r>
              <a:rPr lang="en-US" sz="2800" b="1" i="0" dirty="0">
                <a:solidFill>
                  <a:srgbClr val="1B1B1B"/>
                </a:solidFill>
                <a:effectLst/>
                <a:latin typeface="Times New Roman" panose="02020603050405020304" pitchFamily="18" charset="0"/>
                <a:cs typeface="Times New Roman" panose="02020603050405020304" pitchFamily="18" charset="0"/>
              </a:rPr>
              <a:t> - Tree</a:t>
            </a:r>
          </a:p>
          <a:p>
            <a:endParaRPr lang="en-US" sz="2800" dirty="0"/>
          </a:p>
        </p:txBody>
      </p:sp>
      <p:sp>
        <p:nvSpPr>
          <p:cNvPr id="4" name="TextBox 3">
            <a:extLst>
              <a:ext uri="{FF2B5EF4-FFF2-40B4-BE49-F238E27FC236}">
                <a16:creationId xmlns:a16="http://schemas.microsoft.com/office/drawing/2014/main" id="{B42C0049-EF91-4190-B0D9-5345FA57DBD2}"/>
              </a:ext>
            </a:extLst>
          </p:cNvPr>
          <p:cNvSpPr txBox="1"/>
          <p:nvPr/>
        </p:nvSpPr>
        <p:spPr>
          <a:xfrm flipH="1">
            <a:off x="103517" y="655119"/>
            <a:ext cx="4564633" cy="1015663"/>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rất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nhiều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loại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cây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sự</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phân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biệt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giữa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chúng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dựa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vào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bậc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của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từng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cây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Trong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thực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tế</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cây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rất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nhiều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ứng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dụng</a:t>
            </a:r>
            <a:r>
              <a:rPr lang="en-US" sz="2000" dirty="0"/>
              <a:t>.</a:t>
            </a:r>
          </a:p>
        </p:txBody>
      </p:sp>
      <p:sp>
        <p:nvSpPr>
          <p:cNvPr id="5" name="TextBox 4">
            <a:extLst>
              <a:ext uri="{FF2B5EF4-FFF2-40B4-BE49-F238E27FC236}">
                <a16:creationId xmlns:a16="http://schemas.microsoft.com/office/drawing/2014/main" id="{74B8F2EF-E67D-479D-9476-35B01968332B}"/>
              </a:ext>
            </a:extLst>
          </p:cNvPr>
          <p:cNvSpPr txBox="1"/>
          <p:nvPr/>
        </p:nvSpPr>
        <p:spPr>
          <a:xfrm flipH="1">
            <a:off x="198408" y="1768415"/>
            <a:ext cx="4777775" cy="1498614"/>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 </a:t>
            </a:r>
            <a:r>
              <a:rPr lang="vi-VN" dirty="0">
                <a:latin typeface="Times New Roman" panose="02020603050405020304" pitchFamily="18" charset="0"/>
                <a:cs typeface="Times New Roman" panose="02020603050405020304" pitchFamily="18" charset="0"/>
              </a:rPr>
              <a:t>Một số ứng dụng tiêu biểu:</a:t>
            </a:r>
          </a:p>
          <a:p>
            <a:r>
              <a:rPr lang="vi-VN" dirty="0">
                <a:latin typeface="Times New Roman" panose="02020603050405020304" pitchFamily="18" charset="0"/>
                <a:cs typeface="Times New Roman" panose="02020603050405020304" pitchFamily="18" charset="0"/>
              </a:rPr>
              <a:t>Tổ chức file trong máy tính (được tổ chức theo cấu trúc phân cấp).</a:t>
            </a:r>
          </a:p>
          <a:p>
            <a:r>
              <a:rPr lang="vi-VN" dirty="0">
                <a:latin typeface="Times New Roman" panose="02020603050405020304" pitchFamily="18" charset="0"/>
                <a:cs typeface="Times New Roman" panose="02020603050405020304" pitchFamily="18" charset="0"/>
              </a:rPr>
              <a:t>Ứng dụng cho các thuật toán tìm kiếm.</a:t>
            </a:r>
          </a:p>
          <a:p>
            <a:r>
              <a:rPr lang="vi-VN" dirty="0">
                <a:latin typeface="Times New Roman" panose="02020603050405020304" pitchFamily="18" charset="0"/>
                <a:cs typeface="Times New Roman" panose="02020603050405020304" pitchFamily="18" charset="0"/>
              </a:rPr>
              <a:t>Ứng dụng trong các thuật toán tìm đường</a:t>
            </a:r>
            <a:r>
              <a:rPr lang="vi-VN" dirty="0"/>
              <a:t>.</a:t>
            </a:r>
            <a:endParaRPr lang="en-US" dirty="0"/>
          </a:p>
        </p:txBody>
      </p:sp>
      <p:pic>
        <p:nvPicPr>
          <p:cNvPr id="7" name="Picture 6">
            <a:extLst>
              <a:ext uri="{FF2B5EF4-FFF2-40B4-BE49-F238E27FC236}">
                <a16:creationId xmlns:a16="http://schemas.microsoft.com/office/drawing/2014/main" id="{1AB20DCE-FB02-45BD-B52F-7BF8E4092E13}"/>
              </a:ext>
            </a:extLst>
          </p:cNvPr>
          <p:cNvPicPr>
            <a:picLocks noChangeAspect="1"/>
          </p:cNvPicPr>
          <p:nvPr/>
        </p:nvPicPr>
        <p:blipFill>
          <a:blip r:embed="rId2"/>
          <a:stretch>
            <a:fillRect/>
          </a:stretch>
        </p:blipFill>
        <p:spPr>
          <a:xfrm>
            <a:off x="5702061" y="3429000"/>
            <a:ext cx="6067425" cy="2383652"/>
          </a:xfrm>
          <a:prstGeom prst="rect">
            <a:avLst/>
          </a:prstGeom>
        </p:spPr>
      </p:pic>
      <p:pic>
        <p:nvPicPr>
          <p:cNvPr id="9" name="Picture 8">
            <a:extLst>
              <a:ext uri="{FF2B5EF4-FFF2-40B4-BE49-F238E27FC236}">
                <a16:creationId xmlns:a16="http://schemas.microsoft.com/office/drawing/2014/main" id="{1AA1CF01-95A6-43CD-B336-D1409B1BAD78}"/>
              </a:ext>
            </a:extLst>
          </p:cNvPr>
          <p:cNvPicPr>
            <a:picLocks noChangeAspect="1"/>
          </p:cNvPicPr>
          <p:nvPr/>
        </p:nvPicPr>
        <p:blipFill>
          <a:blip r:embed="rId3"/>
          <a:stretch>
            <a:fillRect/>
          </a:stretch>
        </p:blipFill>
        <p:spPr>
          <a:xfrm>
            <a:off x="5702061" y="452122"/>
            <a:ext cx="5891840" cy="2771386"/>
          </a:xfrm>
          <a:prstGeom prst="rect">
            <a:avLst/>
          </a:prstGeom>
        </p:spPr>
      </p:pic>
      <p:pic>
        <p:nvPicPr>
          <p:cNvPr id="11" name="Picture 10">
            <a:extLst>
              <a:ext uri="{FF2B5EF4-FFF2-40B4-BE49-F238E27FC236}">
                <a16:creationId xmlns:a16="http://schemas.microsoft.com/office/drawing/2014/main" id="{B8A45B9D-AFB9-4DFD-BF23-133954F5C177}"/>
              </a:ext>
            </a:extLst>
          </p:cNvPr>
          <p:cNvPicPr>
            <a:picLocks noChangeAspect="1"/>
          </p:cNvPicPr>
          <p:nvPr/>
        </p:nvPicPr>
        <p:blipFill>
          <a:blip r:embed="rId4"/>
          <a:stretch>
            <a:fillRect/>
          </a:stretch>
        </p:blipFill>
        <p:spPr>
          <a:xfrm>
            <a:off x="103517" y="3413483"/>
            <a:ext cx="5291226" cy="2399169"/>
          </a:xfrm>
          <a:prstGeom prst="rect">
            <a:avLst/>
          </a:prstGeom>
        </p:spPr>
      </p:pic>
    </p:spTree>
    <p:extLst>
      <p:ext uri="{BB962C8B-B14F-4D97-AF65-F5344CB8AC3E}">
        <p14:creationId xmlns:p14="http://schemas.microsoft.com/office/powerpoint/2010/main" val="1810053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arn(inVertic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circle(in)">
                                      <p:cBhvr>
                                        <p:cTn id="17" dur="20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additive="base">
                                        <p:cTn id="22" dur="500" fill="hold"/>
                                        <p:tgtEl>
                                          <p:spTgt spid="9"/>
                                        </p:tgtEl>
                                        <p:attrNameLst>
                                          <p:attrName>ppt_x</p:attrName>
                                        </p:attrNameLst>
                                      </p:cBhvr>
                                      <p:tavLst>
                                        <p:tav tm="0">
                                          <p:val>
                                            <p:strVal val="#ppt_x"/>
                                          </p:val>
                                        </p:tav>
                                        <p:tav tm="100000">
                                          <p:val>
                                            <p:strVal val="#ppt_x"/>
                                          </p:val>
                                        </p:tav>
                                      </p:tavLst>
                                    </p:anim>
                                    <p:anim calcmode="lin" valueType="num">
                                      <p:cBhvr additive="base">
                                        <p:cTn id="23"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6" presetClass="entr" presetSubtype="16" fill="hold"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circle(in)">
                                      <p:cBhvr>
                                        <p:cTn id="28"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41" name="Picture 40">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43" name="Straight Connector 42">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A56012FD-74A8-4C91-B318-435CF2B719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47" name="Rectangle 46">
            <a:extLst>
              <a:ext uri="{FF2B5EF4-FFF2-40B4-BE49-F238E27FC236}">
                <a16:creationId xmlns:a16="http://schemas.microsoft.com/office/drawing/2014/main" id="{1669046F-5838-4C7A-BBE8-A77F40FD9C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2D5E6CDB-92ED-43A1-9491-C46E2C8E99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nvGrpSpPr>
          <p:cNvPr id="51" name="Group 50">
            <a:extLst>
              <a:ext uri="{FF2B5EF4-FFF2-40B4-BE49-F238E27FC236}">
                <a16:creationId xmlns:a16="http://schemas.microsoft.com/office/drawing/2014/main" id="{EBB966BC-DC49-4138-8DEF-B1CD1303392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2237" y="482171"/>
            <a:ext cx="6104331" cy="5149101"/>
            <a:chOff x="632237" y="482171"/>
            <a:chExt cx="6104331" cy="5149101"/>
          </a:xfrm>
        </p:grpSpPr>
        <p:sp>
          <p:nvSpPr>
            <p:cNvPr id="52" name="Rectangle 51">
              <a:extLst>
                <a:ext uri="{FF2B5EF4-FFF2-40B4-BE49-F238E27FC236}">
                  <a16:creationId xmlns:a16="http://schemas.microsoft.com/office/drawing/2014/main" id="{EDD0BD06-EC5B-4F0E-A221-562BC2BA6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237" y="482171"/>
              <a:ext cx="6104331"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634200B3-EC47-4A5B-A640-7118BF6AD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45296" y="812507"/>
              <a:ext cx="5471355"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55" name="Rectangle 54">
            <a:extLst>
              <a:ext uri="{FF2B5EF4-FFF2-40B4-BE49-F238E27FC236}">
                <a16:creationId xmlns:a16="http://schemas.microsoft.com/office/drawing/2014/main" id="{23B9DAF8-7DB4-40CB-85F8-7E02F95C6C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7042" y="984450"/>
            <a:ext cx="5145580" cy="4135339"/>
          </a:xfrm>
          <a:prstGeom prst="rect">
            <a:avLst/>
          </a:prstGeom>
          <a:solidFill>
            <a:schemeClr val="bg1"/>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7" name="Straight Connector 56">
            <a:extLst>
              <a:ext uri="{FF2B5EF4-FFF2-40B4-BE49-F238E27FC236}">
                <a16:creationId xmlns:a16="http://schemas.microsoft.com/office/drawing/2014/main" id="{606AED2C-61BA-485C-9DD4-B23B6280F9D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8029" y="1847088"/>
            <a:ext cx="3520368"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7" name="Picture 6">
            <a:extLst>
              <a:ext uri="{FF2B5EF4-FFF2-40B4-BE49-F238E27FC236}">
                <a16:creationId xmlns:a16="http://schemas.microsoft.com/office/drawing/2014/main" id="{729BE597-8A06-40DD-9614-FFD7335BA405}"/>
              </a:ext>
            </a:extLst>
          </p:cNvPr>
          <p:cNvPicPr>
            <a:picLocks noChangeAspect="1"/>
          </p:cNvPicPr>
          <p:nvPr/>
        </p:nvPicPr>
        <p:blipFill>
          <a:blip r:embed="rId3"/>
          <a:stretch>
            <a:fillRect/>
          </a:stretch>
        </p:blipFill>
        <p:spPr>
          <a:xfrm>
            <a:off x="1271223" y="1499352"/>
            <a:ext cx="4825148" cy="3100158"/>
          </a:xfrm>
          <a:prstGeom prst="rect">
            <a:avLst/>
          </a:prstGeom>
        </p:spPr>
      </p:pic>
      <p:sp>
        <p:nvSpPr>
          <p:cNvPr id="3" name="TextBox 2">
            <a:extLst>
              <a:ext uri="{FF2B5EF4-FFF2-40B4-BE49-F238E27FC236}">
                <a16:creationId xmlns:a16="http://schemas.microsoft.com/office/drawing/2014/main" id="{3F542534-608D-4B1D-9339-9317CB268F96}"/>
              </a:ext>
            </a:extLst>
          </p:cNvPr>
          <p:cNvSpPr txBox="1"/>
          <p:nvPr/>
        </p:nvSpPr>
        <p:spPr>
          <a:xfrm>
            <a:off x="7181328" y="346656"/>
            <a:ext cx="4450096" cy="5050238"/>
          </a:xfrm>
          <a:prstGeom prst="rect">
            <a:avLst/>
          </a:prstGeom>
        </p:spPr>
        <p:txBody>
          <a:bodyPr vert="horz" lIns="91440" tIns="45720" rIns="91440" bIns="45720" rtlCol="0" anchor="t">
            <a:normAutofit/>
          </a:bodyPr>
          <a:lstStyle/>
          <a:p>
            <a:pPr defTabSz="914400">
              <a:lnSpc>
                <a:spcPct val="110000"/>
              </a:lnSpc>
              <a:spcAft>
                <a:spcPts val="600"/>
              </a:spcAft>
              <a:buClr>
                <a:schemeClr val="accent1"/>
              </a:buClr>
              <a:buSzPct val="100000"/>
            </a:pPr>
            <a:r>
              <a:rPr lang="en-US" sz="1400" dirty="0">
                <a:latin typeface="Times New Roman" panose="02020603050405020304" pitchFamily="18" charset="0"/>
                <a:cs typeface="Times New Roman" panose="02020603050405020304" pitchFamily="18" charset="0"/>
              </a:rPr>
              <a:t>ĐỊNH NGHĨA</a:t>
            </a:r>
          </a:p>
          <a:p>
            <a:pPr indent="-228600" defTabSz="914400">
              <a:lnSpc>
                <a:spcPct val="110000"/>
              </a:lnSpc>
              <a:spcAft>
                <a:spcPts val="600"/>
              </a:spcAft>
              <a:buClr>
                <a:schemeClr val="accent1"/>
              </a:buClr>
              <a:buSzPct val="100000"/>
              <a:buFont typeface="Arial" panose="020B0604020202020204" pitchFamily="34" charset="0"/>
              <a:buChar char="•"/>
            </a:pPr>
            <a:r>
              <a:rPr lang="en-US" sz="1400" dirty="0" err="1">
                <a:latin typeface="Times New Roman" panose="02020603050405020304" pitchFamily="18" charset="0"/>
                <a:cs typeface="Times New Roman" panose="02020603050405020304" pitchFamily="18" charset="0"/>
              </a:rPr>
              <a:t>Cấu</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trúc</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dữ</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liệu</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trừu</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tượng</a:t>
            </a:r>
            <a:r>
              <a:rPr lang="en-US" sz="1400" dirty="0">
                <a:latin typeface="Times New Roman" panose="02020603050405020304" pitchFamily="18" charset="0"/>
                <a:cs typeface="Times New Roman" panose="02020603050405020304" pitchFamily="18" charset="0"/>
              </a:rPr>
              <a:t> ta </a:t>
            </a:r>
            <a:r>
              <a:rPr lang="en-US" sz="1400" dirty="0" err="1">
                <a:latin typeface="Times New Roman" panose="02020603050405020304" pitchFamily="18" charset="0"/>
                <a:cs typeface="Times New Roman" panose="02020603050405020304" pitchFamily="18" charset="0"/>
              </a:rPr>
              <a:t>quan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tâm</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tới</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trong</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mục</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này</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là</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cấu</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trúc</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cây</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Cây</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là</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một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cấu</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trúc</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dữ</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liệu</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gồm</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một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tập</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hữu</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hạn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các</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nút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giữa</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các</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nút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có</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một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quan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hệ</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phân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cấp</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gọi</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là</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quan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hệ</a:t>
            </a:r>
            <a:r>
              <a:rPr lang="en-US" sz="1400" dirty="0">
                <a:latin typeface="Times New Roman" panose="02020603050405020304" pitchFamily="18" charset="0"/>
                <a:cs typeface="Times New Roman" panose="02020603050405020304" pitchFamily="18" charset="0"/>
              </a:rPr>
              <a:t> "cha - con". </a:t>
            </a:r>
            <a:r>
              <a:rPr lang="en-US" sz="1400" dirty="0" err="1">
                <a:latin typeface="Times New Roman" panose="02020603050405020304" pitchFamily="18" charset="0"/>
                <a:cs typeface="Times New Roman" panose="02020603050405020304" pitchFamily="18" charset="0"/>
              </a:rPr>
              <a:t>Có</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một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nút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đặc</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biệt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gọi</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là</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gốc</a:t>
            </a:r>
            <a:r>
              <a:rPr lang="en-US" sz="1400" dirty="0">
                <a:latin typeface="Times New Roman" panose="02020603050405020304" pitchFamily="18" charset="0"/>
                <a:cs typeface="Times New Roman" panose="02020603050405020304" pitchFamily="18" charset="0"/>
              </a:rPr>
              <a:t> (root). </a:t>
            </a:r>
          </a:p>
          <a:p>
            <a:pPr marL="285750" indent="-228600" defTabSz="914400">
              <a:lnSpc>
                <a:spcPct val="110000"/>
              </a:lnSpc>
              <a:spcAft>
                <a:spcPts val="600"/>
              </a:spcAft>
              <a:buClr>
                <a:schemeClr val="accent1"/>
              </a:buClr>
              <a:buSzPct val="100000"/>
              <a:buFont typeface="Arial" panose="020B0604020202020204" pitchFamily="34" charset="0"/>
              <a:buChar char="•"/>
            </a:pPr>
            <a:r>
              <a:rPr lang="en-US" sz="1400" dirty="0" err="1">
                <a:latin typeface="Times New Roman" panose="02020603050405020304" pitchFamily="18" charset="0"/>
                <a:cs typeface="Times New Roman" panose="02020603050405020304" pitchFamily="18" charset="0"/>
              </a:rPr>
              <a:t>Có</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thể</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định</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nghĩa</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cây</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bằng</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các</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đệ</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quy</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như</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sau</a:t>
            </a:r>
            <a:r>
              <a:rPr lang="en-US" sz="1400" dirty="0">
                <a:latin typeface="Times New Roman" panose="02020603050405020304" pitchFamily="18" charset="0"/>
                <a:cs typeface="Times New Roman" panose="02020603050405020304" pitchFamily="18" charset="0"/>
              </a:rPr>
              <a:t>: </a:t>
            </a:r>
          </a:p>
          <a:p>
            <a:pPr marL="285750" indent="-228600" defTabSz="914400">
              <a:lnSpc>
                <a:spcPct val="110000"/>
              </a:lnSpc>
              <a:spcAft>
                <a:spcPts val="600"/>
              </a:spcAft>
              <a:buClr>
                <a:schemeClr val="accent1"/>
              </a:buClr>
              <a:buSzPct val="100000"/>
              <a:buFont typeface="Arial" panose="020B0604020202020204" pitchFamily="34" charset="0"/>
              <a:buChar char="•"/>
            </a:pPr>
            <a:r>
              <a:rPr lang="en-US" sz="1400" dirty="0" err="1">
                <a:latin typeface="Times New Roman" panose="02020603050405020304" pitchFamily="18" charset="0"/>
                <a:cs typeface="Times New Roman" panose="02020603050405020304" pitchFamily="18" charset="0"/>
              </a:rPr>
              <a:t>Mỗi</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nút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là</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một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cây</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nút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đó</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cũng</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là</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gốc</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của</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cây</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ấy</a:t>
            </a:r>
            <a:r>
              <a:rPr lang="en-US" sz="1400" dirty="0">
                <a:latin typeface="Times New Roman" panose="02020603050405020304" pitchFamily="18" charset="0"/>
                <a:cs typeface="Times New Roman" panose="02020603050405020304" pitchFamily="18" charset="0"/>
              </a:rPr>
              <a:t> </a:t>
            </a:r>
          </a:p>
          <a:p>
            <a:pPr marL="285750" indent="-228600" defTabSz="914400">
              <a:lnSpc>
                <a:spcPct val="110000"/>
              </a:lnSpc>
              <a:spcAft>
                <a:spcPts val="600"/>
              </a:spcAft>
              <a:buClr>
                <a:schemeClr val="accent1"/>
              </a:buClr>
              <a:buSzPct val="100000"/>
              <a:buFont typeface="Arial" panose="020B0604020202020204" pitchFamily="34" charset="0"/>
              <a:buChar char="•"/>
            </a:pPr>
            <a:r>
              <a:rPr lang="en-US" sz="1400" dirty="0" err="1">
                <a:latin typeface="Times New Roman" panose="02020603050405020304" pitchFamily="18" charset="0"/>
                <a:cs typeface="Times New Roman" panose="02020603050405020304" pitchFamily="18" charset="0"/>
              </a:rPr>
              <a:t>Nếu</a:t>
            </a:r>
            <a:r>
              <a:rPr lang="en-US" sz="1400" dirty="0">
                <a:latin typeface="Times New Roman" panose="02020603050405020304" pitchFamily="18" charset="0"/>
                <a:cs typeface="Times New Roman" panose="02020603050405020304" pitchFamily="18" charset="0"/>
              </a:rPr>
              <a:t> n </a:t>
            </a:r>
            <a:r>
              <a:rPr lang="en-US" sz="1400" dirty="0" err="1">
                <a:latin typeface="Times New Roman" panose="02020603050405020304" pitchFamily="18" charset="0"/>
                <a:cs typeface="Times New Roman" panose="02020603050405020304" pitchFamily="18" charset="0"/>
              </a:rPr>
              <a:t>là</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một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nút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và</a:t>
            </a:r>
            <a:r>
              <a:rPr lang="en-US" sz="1400" dirty="0">
                <a:latin typeface="Times New Roman" panose="02020603050405020304" pitchFamily="18" charset="0"/>
                <a:cs typeface="Times New Roman" panose="02020603050405020304" pitchFamily="18" charset="0"/>
              </a:rPr>
              <a:t> n1, n2, …, </a:t>
            </a:r>
            <a:r>
              <a:rPr lang="en-US" sz="1400" dirty="0" err="1">
                <a:latin typeface="Times New Roman" panose="02020603050405020304" pitchFamily="18" charset="0"/>
                <a:cs typeface="Times New Roman" panose="02020603050405020304" pitchFamily="18" charset="0"/>
              </a:rPr>
              <a:t>nk</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lần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lượt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là</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gốc</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của</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các</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cây</a:t>
            </a:r>
            <a:r>
              <a:rPr lang="en-US" sz="1400" dirty="0">
                <a:latin typeface="Times New Roman" panose="02020603050405020304" pitchFamily="18" charset="0"/>
                <a:cs typeface="Times New Roman" panose="02020603050405020304" pitchFamily="18" charset="0"/>
              </a:rPr>
              <a:t> T1, T2, …, Tk;</a:t>
            </a:r>
          </a:p>
          <a:p>
            <a:pPr marL="285750" indent="-228600" defTabSz="914400">
              <a:lnSpc>
                <a:spcPct val="110000"/>
              </a:lnSpc>
              <a:spcAft>
                <a:spcPts val="600"/>
              </a:spcAft>
              <a:buClr>
                <a:schemeClr val="accent1"/>
              </a:buClr>
              <a:buSzPct val="100000"/>
              <a:buFont typeface="Arial" panose="020B0604020202020204" pitchFamily="34" charset="0"/>
              <a:buChar char="•"/>
            </a:pPr>
            <a:r>
              <a:rPr lang="en-US" sz="1400" dirty="0" err="1">
                <a:latin typeface="Times New Roman" panose="02020603050405020304" pitchFamily="18" charset="0"/>
                <a:cs typeface="Times New Roman" panose="02020603050405020304" pitchFamily="18" charset="0"/>
              </a:rPr>
              <a:t>Các</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cây</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này</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đôi</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một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không</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có</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nút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chung</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Thì</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nếu</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cho</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nút</a:t>
            </a:r>
            <a:r>
              <a:rPr lang="en-US" sz="1400" dirty="0">
                <a:latin typeface="Times New Roman" panose="02020603050405020304" pitchFamily="18" charset="0"/>
                <a:cs typeface="Times New Roman" panose="02020603050405020304" pitchFamily="18" charset="0"/>
              </a:rPr>
              <a:t> n </a:t>
            </a:r>
            <a:r>
              <a:rPr lang="en-US" sz="1400" dirty="0" err="1">
                <a:latin typeface="Times New Roman" panose="02020603050405020304" pitchFamily="18" charset="0"/>
                <a:cs typeface="Times New Roman" panose="02020603050405020304" pitchFamily="18" charset="0"/>
              </a:rPr>
              <a:t>trở</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thành</a:t>
            </a:r>
            <a:r>
              <a:rPr lang="en-US" sz="1400" dirty="0">
                <a:latin typeface="Times New Roman" panose="02020603050405020304" pitchFamily="18" charset="0"/>
                <a:cs typeface="Times New Roman" panose="02020603050405020304" pitchFamily="18" charset="0"/>
              </a:rPr>
              <a:t> cha </a:t>
            </a:r>
            <a:r>
              <a:rPr lang="en-US" sz="1400" dirty="0" err="1">
                <a:latin typeface="Times New Roman" panose="02020603050405020304" pitchFamily="18" charset="0"/>
                <a:cs typeface="Times New Roman" panose="02020603050405020304" pitchFamily="18" charset="0"/>
              </a:rPr>
              <a:t>của</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các</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nút</a:t>
            </a:r>
            <a:r>
              <a:rPr lang="en-US" sz="1400" dirty="0">
                <a:latin typeface="Times New Roman" panose="02020603050405020304" pitchFamily="18" charset="0"/>
                <a:cs typeface="Times New Roman" panose="02020603050405020304" pitchFamily="18" charset="0"/>
              </a:rPr>
              <a:t> n1, n2, …, </a:t>
            </a:r>
            <a:r>
              <a:rPr lang="en-US" sz="1400" dirty="0" err="1">
                <a:latin typeface="Times New Roman" panose="02020603050405020304" pitchFamily="18" charset="0"/>
                <a:cs typeface="Times New Roman" panose="02020603050405020304" pitchFamily="18" charset="0"/>
              </a:rPr>
              <a:t>nk</a:t>
            </a:r>
            <a:r>
              <a:rPr lang="en-US" sz="1400" dirty="0">
                <a:latin typeface="Times New Roman" panose="02020603050405020304" pitchFamily="18" charset="0"/>
                <a:cs typeface="Times New Roman" panose="02020603050405020304" pitchFamily="18" charset="0"/>
              </a:rPr>
              <a:t> ta </a:t>
            </a:r>
            <a:r>
              <a:rPr lang="en-US" sz="1400" dirty="0" err="1">
                <a:latin typeface="Times New Roman" panose="02020603050405020304" pitchFamily="18" charset="0"/>
                <a:cs typeface="Times New Roman" panose="02020603050405020304" pitchFamily="18" charset="0"/>
              </a:rPr>
              <a:t>sẽ</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được</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một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cây</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mới</a:t>
            </a:r>
            <a:r>
              <a:rPr lang="en-US" sz="1400" dirty="0">
                <a:latin typeface="Times New Roman" panose="02020603050405020304" pitchFamily="18" charset="0"/>
                <a:cs typeface="Times New Roman" panose="02020603050405020304" pitchFamily="18" charset="0"/>
              </a:rPr>
              <a:t> T. </a:t>
            </a:r>
            <a:r>
              <a:rPr lang="en-US" sz="1400" dirty="0" err="1">
                <a:latin typeface="Times New Roman" panose="02020603050405020304" pitchFamily="18" charset="0"/>
                <a:cs typeface="Times New Roman" panose="02020603050405020304" pitchFamily="18" charset="0"/>
              </a:rPr>
              <a:t>Cây</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này</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có</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nút</a:t>
            </a:r>
            <a:r>
              <a:rPr lang="en-US" sz="1400" dirty="0">
                <a:latin typeface="Times New Roman" panose="02020603050405020304" pitchFamily="18" charset="0"/>
                <a:cs typeface="Times New Roman" panose="02020603050405020304" pitchFamily="18" charset="0"/>
              </a:rPr>
              <a:t> n </a:t>
            </a:r>
            <a:r>
              <a:rPr lang="en-US" sz="1400" dirty="0" err="1">
                <a:latin typeface="Times New Roman" panose="02020603050405020304" pitchFamily="18" charset="0"/>
                <a:cs typeface="Times New Roman" panose="02020603050405020304" pitchFamily="18" charset="0"/>
              </a:rPr>
              <a:t>là</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gốc</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còn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các</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cây</a:t>
            </a:r>
            <a:r>
              <a:rPr lang="en-US" sz="1400" dirty="0">
                <a:latin typeface="Times New Roman" panose="02020603050405020304" pitchFamily="18" charset="0"/>
                <a:cs typeface="Times New Roman" panose="02020603050405020304" pitchFamily="18" charset="0"/>
              </a:rPr>
              <a:t> T1, T2, …, Tk </a:t>
            </a:r>
            <a:r>
              <a:rPr lang="en-US" sz="1400" dirty="0" err="1">
                <a:latin typeface="Times New Roman" panose="02020603050405020304" pitchFamily="18" charset="0"/>
                <a:cs typeface="Times New Roman" panose="02020603050405020304" pitchFamily="18" charset="0"/>
              </a:rPr>
              <a:t>trở</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thành</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các</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cây</a:t>
            </a:r>
            <a:r>
              <a:rPr lang="en-US" sz="1400" dirty="0">
                <a:latin typeface="Times New Roman" panose="02020603050405020304" pitchFamily="18" charset="0"/>
                <a:cs typeface="Times New Roman" panose="02020603050405020304" pitchFamily="18" charset="0"/>
              </a:rPr>
              <a:t> con (subtree) </a:t>
            </a:r>
            <a:r>
              <a:rPr lang="en-US" sz="1400" dirty="0" err="1">
                <a:latin typeface="Times New Roman" panose="02020603050405020304" pitchFamily="18" charset="0"/>
                <a:cs typeface="Times New Roman" panose="02020603050405020304" pitchFamily="18" charset="0"/>
              </a:rPr>
              <a:t>của</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gốc</a:t>
            </a:r>
            <a:r>
              <a:rPr lang="en-US" sz="1400" dirty="0">
                <a:latin typeface="Times New Roman" panose="02020603050405020304" pitchFamily="18" charset="0"/>
                <a:cs typeface="Times New Roman" panose="02020603050405020304" pitchFamily="18" charset="0"/>
              </a:rPr>
              <a:t>.</a:t>
            </a:r>
          </a:p>
        </p:txBody>
      </p:sp>
      <p:pic>
        <p:nvPicPr>
          <p:cNvPr id="59" name="Picture 58">
            <a:extLst>
              <a:ext uri="{FF2B5EF4-FFF2-40B4-BE49-F238E27FC236}">
                <a16:creationId xmlns:a16="http://schemas.microsoft.com/office/drawing/2014/main" id="{7EFCF05C-6070-460B-8E60-12BE3EFD19F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61" name="Straight Connector 60">
            <a:extLst>
              <a:ext uri="{FF2B5EF4-FFF2-40B4-BE49-F238E27FC236}">
                <a16:creationId xmlns:a16="http://schemas.microsoft.com/office/drawing/2014/main" id="{CFD731F1-726F-453E-9516-3058095DE9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2E8846D4-A709-464B-8A2F-00764C347182}"/>
              </a:ext>
            </a:extLst>
          </p:cNvPr>
          <p:cNvSpPr txBox="1"/>
          <p:nvPr/>
        </p:nvSpPr>
        <p:spPr>
          <a:xfrm>
            <a:off x="7289322" y="4218317"/>
            <a:ext cx="4529578" cy="1384995"/>
          </a:xfrm>
          <a:prstGeom prst="rect">
            <a:avLst/>
          </a:prstGeom>
          <a:noFill/>
        </p:spPr>
        <p:txBody>
          <a:bodyPr wrap="square" rtlCol="0">
            <a:spAutoFit/>
          </a:bodyPr>
          <a:lstStyle/>
          <a:p>
            <a:r>
              <a:rPr lang="vi-VN" sz="1400" b="1" dirty="0">
                <a:latin typeface="+mj-lt"/>
              </a:rPr>
              <a:t>Chiều cao </a:t>
            </a:r>
            <a:r>
              <a:rPr lang="vi-VN" sz="1400" dirty="0">
                <a:latin typeface="+mj-lt"/>
              </a:rPr>
              <a:t>(height) hay chiều sâu (depth) của một cây là số mức lớn nhất của nút có trên  cây đó. Cây ở trên có chiều cao là 4. </a:t>
            </a:r>
            <a:endParaRPr lang="en-US" sz="1400" dirty="0">
              <a:latin typeface="+mj-lt"/>
            </a:endParaRPr>
          </a:p>
          <a:p>
            <a:r>
              <a:rPr lang="vi-VN" sz="1400" dirty="0">
                <a:latin typeface="+mj-lt"/>
              </a:rPr>
              <a:t>Một tập hợp các cây phân biệt được gọi là </a:t>
            </a:r>
            <a:r>
              <a:rPr lang="vi-VN" sz="1400" b="1" dirty="0">
                <a:latin typeface="+mj-lt"/>
              </a:rPr>
              <a:t>rừng (forest), </a:t>
            </a:r>
            <a:r>
              <a:rPr lang="vi-VN" sz="1400" dirty="0">
                <a:latin typeface="+mj-lt"/>
              </a:rPr>
              <a:t>một cây cũng là </a:t>
            </a:r>
            <a:r>
              <a:rPr lang="vi-VN" sz="1400" b="1" dirty="0">
                <a:latin typeface="+mj-lt"/>
              </a:rPr>
              <a:t>một rừng</a:t>
            </a:r>
            <a:r>
              <a:rPr lang="vi-VN" sz="1400" dirty="0">
                <a:latin typeface="+mj-lt"/>
              </a:rPr>
              <a:t>. Nếu bỏ nút gốc trên cây thì sẽ tạo thành một rừng các cây con. </a:t>
            </a:r>
            <a:endParaRPr lang="en-US" sz="1400" dirty="0">
              <a:latin typeface="+mj-lt"/>
            </a:endParaRPr>
          </a:p>
        </p:txBody>
      </p:sp>
    </p:spTree>
    <p:extLst>
      <p:ext uri="{BB962C8B-B14F-4D97-AF65-F5344CB8AC3E}">
        <p14:creationId xmlns:p14="http://schemas.microsoft.com/office/powerpoint/2010/main" val="3756338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additive="base">
                                        <p:cTn id="12"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1000"/>
                                        <p:tgtEl>
                                          <p:spTgt spid="3">
                                            <p:txEl>
                                              <p:pRg st="2" end="2"/>
                                            </p:txEl>
                                          </p:spTgt>
                                        </p:tgtEl>
                                      </p:cBhvr>
                                    </p:animEffect>
                                    <p:anim calcmode="lin" valueType="num">
                                      <p:cBhvr>
                                        <p:cTn id="1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Effect transition="in" filter="fade">
                                      <p:cBhvr>
                                        <p:cTn id="25" dur="1000"/>
                                        <p:tgtEl>
                                          <p:spTgt spid="3">
                                            <p:txEl>
                                              <p:pRg st="3" end="3"/>
                                            </p:txEl>
                                          </p:spTgt>
                                        </p:tgtEl>
                                      </p:cBhvr>
                                    </p:animEffect>
                                    <p:anim calcmode="lin" valueType="num">
                                      <p:cBhvr>
                                        <p:cTn id="2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1000"/>
                                        <p:tgtEl>
                                          <p:spTgt spid="3">
                                            <p:txEl>
                                              <p:pRg st="4" end="4"/>
                                            </p:txEl>
                                          </p:spTgt>
                                        </p:tgtEl>
                                      </p:cBhvr>
                                    </p:animEffect>
                                    <p:anim calcmode="lin" valueType="num">
                                      <p:cBhvr>
                                        <p:cTn id="3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3">
                                            <p:txEl>
                                              <p:pRg st="5" end="5"/>
                                            </p:txEl>
                                          </p:spTgt>
                                        </p:tgtEl>
                                        <p:attrNameLst>
                                          <p:attrName>style.visibility</p:attrName>
                                        </p:attrNameLst>
                                      </p:cBhvr>
                                      <p:to>
                                        <p:strVal val="visible"/>
                                      </p:to>
                                    </p:set>
                                    <p:animEffect transition="in" filter="fade">
                                      <p:cBhvr>
                                        <p:cTn id="39" dur="1000"/>
                                        <p:tgtEl>
                                          <p:spTgt spid="3">
                                            <p:txEl>
                                              <p:pRg st="5" end="5"/>
                                            </p:txEl>
                                          </p:spTgt>
                                        </p:tgtEl>
                                      </p:cBhvr>
                                    </p:animEffect>
                                    <p:anim calcmode="lin" valueType="num">
                                      <p:cBhvr>
                                        <p:cTn id="40"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nodeType="clickEffect">
                                  <p:stCondLst>
                                    <p:cond delay="0"/>
                                  </p:stCondLst>
                                  <p:childTnLst>
                                    <p:set>
                                      <p:cBhvr>
                                        <p:cTn id="45" dur="1" fill="hold">
                                          <p:stCondLst>
                                            <p:cond delay="0"/>
                                          </p:stCondLst>
                                        </p:cTn>
                                        <p:tgtEl>
                                          <p:spTgt spid="7"/>
                                        </p:tgtEl>
                                        <p:attrNameLst>
                                          <p:attrName>style.visibility</p:attrName>
                                        </p:attrNameLst>
                                      </p:cBhvr>
                                      <p:to>
                                        <p:strVal val="visible"/>
                                      </p:to>
                                    </p:set>
                                    <p:animEffect transition="in" filter="fade">
                                      <p:cBhvr>
                                        <p:cTn id="46" dur="1000"/>
                                        <p:tgtEl>
                                          <p:spTgt spid="7"/>
                                        </p:tgtEl>
                                      </p:cBhvr>
                                    </p:animEffect>
                                    <p:anim calcmode="lin" valueType="num">
                                      <p:cBhvr>
                                        <p:cTn id="47" dur="1000" fill="hold"/>
                                        <p:tgtEl>
                                          <p:spTgt spid="7"/>
                                        </p:tgtEl>
                                        <p:attrNameLst>
                                          <p:attrName>ppt_x</p:attrName>
                                        </p:attrNameLst>
                                      </p:cBhvr>
                                      <p:tavLst>
                                        <p:tav tm="0">
                                          <p:val>
                                            <p:strVal val="#ppt_x"/>
                                          </p:val>
                                        </p:tav>
                                        <p:tav tm="100000">
                                          <p:val>
                                            <p:strVal val="#ppt_x"/>
                                          </p:val>
                                        </p:tav>
                                      </p:tavLst>
                                    </p:anim>
                                    <p:anim calcmode="lin" valueType="num">
                                      <p:cBhvr>
                                        <p:cTn id="48"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1" presetClass="entr" presetSubtype="1" fill="hold" grpId="0" nodeType="clickEffect">
                                  <p:stCondLst>
                                    <p:cond delay="0"/>
                                  </p:stCondLst>
                                  <p:childTnLst>
                                    <p:set>
                                      <p:cBhvr>
                                        <p:cTn id="52" dur="1" fill="hold">
                                          <p:stCondLst>
                                            <p:cond delay="0"/>
                                          </p:stCondLst>
                                        </p:cTn>
                                        <p:tgtEl>
                                          <p:spTgt spid="8"/>
                                        </p:tgtEl>
                                        <p:attrNameLst>
                                          <p:attrName>style.visibility</p:attrName>
                                        </p:attrNameLst>
                                      </p:cBhvr>
                                      <p:to>
                                        <p:strVal val="visible"/>
                                      </p:to>
                                    </p:set>
                                    <p:animEffect transition="in" filter="wheel(1)">
                                      <p:cBhvr>
                                        <p:cTn id="53"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4" name="Picture 13">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6" name="Straight Connector 15">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56012FD-74A8-4C91-B318-435CF2B719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20" name="Rectangle 19">
            <a:extLst>
              <a:ext uri="{FF2B5EF4-FFF2-40B4-BE49-F238E27FC236}">
                <a16:creationId xmlns:a16="http://schemas.microsoft.com/office/drawing/2014/main" id="{1669046F-5838-4C7A-BBE8-A77F40FD9C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2D5E6CDB-92ED-43A1-9491-C46E2C8E99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nvGrpSpPr>
          <p:cNvPr id="24" name="Group 23">
            <a:extLst>
              <a:ext uri="{FF2B5EF4-FFF2-40B4-BE49-F238E27FC236}">
                <a16:creationId xmlns:a16="http://schemas.microsoft.com/office/drawing/2014/main" id="{EBB966BC-DC49-4138-8DEF-B1CD1303392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2237" y="482171"/>
            <a:ext cx="6104331" cy="5149101"/>
            <a:chOff x="632237" y="482171"/>
            <a:chExt cx="6104331" cy="5149101"/>
          </a:xfrm>
        </p:grpSpPr>
        <p:sp>
          <p:nvSpPr>
            <p:cNvPr id="25" name="Rectangle 24">
              <a:extLst>
                <a:ext uri="{FF2B5EF4-FFF2-40B4-BE49-F238E27FC236}">
                  <a16:creationId xmlns:a16="http://schemas.microsoft.com/office/drawing/2014/main" id="{EDD0BD06-EC5B-4F0E-A221-562BC2BA6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237" y="482171"/>
              <a:ext cx="6104331"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634200B3-EC47-4A5B-A640-7118BF6AD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45296" y="812507"/>
              <a:ext cx="5471355"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8" name="Rectangle 27">
            <a:extLst>
              <a:ext uri="{FF2B5EF4-FFF2-40B4-BE49-F238E27FC236}">
                <a16:creationId xmlns:a16="http://schemas.microsoft.com/office/drawing/2014/main" id="{23B9DAF8-7DB4-40CB-85F8-7E02F95C6C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7042" y="984450"/>
            <a:ext cx="5145580" cy="4135339"/>
          </a:xfrm>
          <a:prstGeom prst="rect">
            <a:avLst/>
          </a:prstGeom>
          <a:solidFill>
            <a:schemeClr val="bg1"/>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a:extLst>
              <a:ext uri="{FF2B5EF4-FFF2-40B4-BE49-F238E27FC236}">
                <a16:creationId xmlns:a16="http://schemas.microsoft.com/office/drawing/2014/main" id="{606AED2C-61BA-485C-9DD4-B23B6280F9D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8029" y="1847088"/>
            <a:ext cx="3520368"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extBox 1">
            <a:extLst>
              <a:ext uri="{FF2B5EF4-FFF2-40B4-BE49-F238E27FC236}">
                <a16:creationId xmlns:a16="http://schemas.microsoft.com/office/drawing/2014/main" id="{FB0DF24F-F6FE-46CE-8C08-1684F4586414}"/>
              </a:ext>
            </a:extLst>
          </p:cNvPr>
          <p:cNvSpPr txBox="1"/>
          <p:nvPr/>
        </p:nvSpPr>
        <p:spPr>
          <a:xfrm>
            <a:off x="7218030" y="804520"/>
            <a:ext cx="3520367" cy="1049235"/>
          </a:xfrm>
          <a:prstGeom prst="rect">
            <a:avLst/>
          </a:prstGeom>
        </p:spPr>
        <p:txBody>
          <a:bodyPr vert="horz" lIns="91440" tIns="45720" rIns="91440" bIns="45720" rtlCol="0" anchor="t">
            <a:normAutofit/>
          </a:bodyPr>
          <a:lstStyle/>
          <a:p>
            <a:pPr defTabSz="914400">
              <a:lnSpc>
                <a:spcPct val="90000"/>
              </a:lnSpc>
              <a:spcBef>
                <a:spcPct val="0"/>
              </a:spcBef>
              <a:spcAft>
                <a:spcPts val="600"/>
              </a:spcAft>
            </a:pPr>
            <a:r>
              <a:rPr lang="en-US" sz="3200" cap="all" dirty="0" err="1">
                <a:latin typeface="Times New Roman" panose="02020603050405020304" pitchFamily="18" charset="0"/>
                <a:ea typeface="+mj-ea"/>
                <a:cs typeface="Times New Roman" panose="02020603050405020304" pitchFamily="18" charset="0"/>
              </a:rPr>
              <a:t>Cây</a:t>
            </a:r>
            <a:r>
              <a:rPr lang="en-US" sz="3200" cap="all" dirty="0">
                <a:latin typeface="Times New Roman" panose="02020603050405020304" pitchFamily="18" charset="0"/>
                <a:ea typeface="+mj-ea"/>
                <a:cs typeface="Times New Roman" panose="02020603050405020304" pitchFamily="18" charset="0"/>
              </a:rPr>
              <a:t> </a:t>
            </a:r>
            <a:r>
              <a:rPr lang="en-US" sz="3200" cap="all" dirty="0" err="1">
                <a:latin typeface="Times New Roman" panose="02020603050405020304" pitchFamily="18" charset="0"/>
                <a:ea typeface="+mj-ea"/>
                <a:cs typeface="Times New Roman" panose="02020603050405020304" pitchFamily="18" charset="0"/>
              </a:rPr>
              <a:t>NhỊ</a:t>
            </a:r>
            <a:r>
              <a:rPr lang="en-US" sz="3200" cap="all" dirty="0">
                <a:latin typeface="Times New Roman" panose="02020603050405020304" pitchFamily="18" charset="0"/>
                <a:ea typeface="+mj-ea"/>
                <a:cs typeface="Times New Roman" panose="02020603050405020304" pitchFamily="18" charset="0"/>
              </a:rPr>
              <a:t> </a:t>
            </a:r>
            <a:r>
              <a:rPr lang="en-US" sz="3200" cap="all" dirty="0" err="1">
                <a:latin typeface="Times New Roman" panose="02020603050405020304" pitchFamily="18" charset="0"/>
                <a:ea typeface="+mj-ea"/>
                <a:cs typeface="Times New Roman" panose="02020603050405020304" pitchFamily="18" charset="0"/>
              </a:rPr>
              <a:t>Phân</a:t>
            </a:r>
            <a:r>
              <a:rPr lang="en-US" sz="3200" cap="all" dirty="0">
                <a:latin typeface="Times New Roman" panose="02020603050405020304" pitchFamily="18" charset="0"/>
                <a:ea typeface="+mj-ea"/>
                <a:cs typeface="Times New Roman" panose="02020603050405020304" pitchFamily="18" charset="0"/>
              </a:rPr>
              <a:t> – Binary Tree</a:t>
            </a:r>
          </a:p>
        </p:txBody>
      </p:sp>
      <p:pic>
        <p:nvPicPr>
          <p:cNvPr id="7" name="Picture 6">
            <a:extLst>
              <a:ext uri="{FF2B5EF4-FFF2-40B4-BE49-F238E27FC236}">
                <a16:creationId xmlns:a16="http://schemas.microsoft.com/office/drawing/2014/main" id="{A4D8161D-C49C-4B18-AF96-3F3E537E13FA}"/>
              </a:ext>
            </a:extLst>
          </p:cNvPr>
          <p:cNvPicPr>
            <a:picLocks noChangeAspect="1"/>
          </p:cNvPicPr>
          <p:nvPr/>
        </p:nvPicPr>
        <p:blipFill>
          <a:blip r:embed="rId3"/>
          <a:stretch>
            <a:fillRect/>
          </a:stretch>
        </p:blipFill>
        <p:spPr>
          <a:xfrm>
            <a:off x="1271223" y="2192967"/>
            <a:ext cx="4825148" cy="1712927"/>
          </a:xfrm>
          <a:prstGeom prst="rect">
            <a:avLst/>
          </a:prstGeom>
        </p:spPr>
      </p:pic>
      <p:sp>
        <p:nvSpPr>
          <p:cNvPr id="3" name="TextBox 2">
            <a:extLst>
              <a:ext uri="{FF2B5EF4-FFF2-40B4-BE49-F238E27FC236}">
                <a16:creationId xmlns:a16="http://schemas.microsoft.com/office/drawing/2014/main" id="{16A87CFF-75DB-4966-8736-DA46BAA05DC2}"/>
              </a:ext>
            </a:extLst>
          </p:cNvPr>
          <p:cNvSpPr txBox="1"/>
          <p:nvPr/>
        </p:nvSpPr>
        <p:spPr>
          <a:xfrm>
            <a:off x="7218029" y="2015732"/>
            <a:ext cx="3520368" cy="3450613"/>
          </a:xfrm>
          <a:prstGeom prst="rect">
            <a:avLst/>
          </a:prstGeom>
        </p:spPr>
        <p:txBody>
          <a:bodyPr vert="horz" lIns="91440" tIns="45720" rIns="91440" bIns="45720" rtlCol="0" anchor="t">
            <a:normAutofit/>
          </a:bodyPr>
          <a:lstStyle/>
          <a:p>
            <a:pPr indent="-228600" defTabSz="914400">
              <a:lnSpc>
                <a:spcPct val="120000"/>
              </a:lnSpc>
              <a:spcAft>
                <a:spcPts val="600"/>
              </a:spcAft>
              <a:buClr>
                <a:schemeClr val="accent1"/>
              </a:buClr>
              <a:buSzPct val="100000"/>
              <a:buFont typeface="Arial" panose="020B0604020202020204" pitchFamily="34" charset="0"/>
              <a:buChar char="•"/>
            </a:pPr>
            <a:r>
              <a:rPr lang="en-US" dirty="0" err="1">
                <a:latin typeface="Times New Roman" panose="02020603050405020304" pitchFamily="18" charset="0"/>
                <a:cs typeface="Times New Roman" panose="02020603050405020304" pitchFamily="18" charset="0"/>
              </a:rPr>
              <a:t>Cây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nhị</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phân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một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dạng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trọng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cấu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trúc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đặc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điểm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mọi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nút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chỉ</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tối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hai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nhánh</a:t>
            </a:r>
            <a:r>
              <a:rPr lang="en-US" dirty="0">
                <a:latin typeface="Times New Roman" panose="02020603050405020304" pitchFamily="18" charset="0"/>
                <a:cs typeface="Times New Roman" panose="02020603050405020304" pitchFamily="18" charset="0"/>
              </a:rPr>
              <a:t> con. </a:t>
            </a:r>
          </a:p>
          <a:p>
            <a:pPr indent="-228600" defTabSz="914400">
              <a:lnSpc>
                <a:spcPct val="120000"/>
              </a:lnSpc>
              <a:spcAft>
                <a:spcPts val="600"/>
              </a:spcAft>
              <a:buClr>
                <a:schemeClr val="accent1"/>
              </a:buClr>
              <a:buSzPct val="1000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Với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một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nút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thì</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người</a:t>
            </a:r>
            <a:r>
              <a:rPr lang="en-US" dirty="0">
                <a:latin typeface="Times New Roman" panose="02020603050405020304" pitchFamily="18" charset="0"/>
                <a:cs typeface="Times New Roman" panose="02020603050405020304" pitchFamily="18" charset="0"/>
              </a:rPr>
              <a:t> ta </a:t>
            </a:r>
            <a:r>
              <a:rPr lang="en-US" dirty="0" err="1">
                <a:latin typeface="Times New Roman" panose="02020603050405020304" pitchFamily="18" charset="0"/>
                <a:cs typeface="Times New Roman" panose="02020603050405020304" pitchFamily="18" charset="0"/>
              </a:rPr>
              <a:t>cũng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phân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biệt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cây</a:t>
            </a:r>
            <a:r>
              <a:rPr lang="en-US" dirty="0">
                <a:latin typeface="Times New Roman" panose="02020603050405020304" pitchFamily="18" charset="0"/>
                <a:cs typeface="Times New Roman" panose="02020603050405020304" pitchFamily="18" charset="0"/>
              </a:rPr>
              <a:t> con </a:t>
            </a:r>
            <a:r>
              <a:rPr lang="en-US" dirty="0" err="1">
                <a:latin typeface="Times New Roman" panose="02020603050405020304" pitchFamily="18" charset="0"/>
                <a:cs typeface="Times New Roman" panose="02020603050405020304" pitchFamily="18" charset="0"/>
              </a:rPr>
              <a:t>trái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cây</a:t>
            </a:r>
            <a:r>
              <a:rPr lang="en-US" dirty="0">
                <a:latin typeface="Times New Roman" panose="02020603050405020304" pitchFamily="18" charset="0"/>
                <a:cs typeface="Times New Roman" panose="02020603050405020304" pitchFamily="18" charset="0"/>
              </a:rPr>
              <a:t> con </a:t>
            </a:r>
            <a:r>
              <a:rPr lang="en-US" dirty="0" err="1">
                <a:latin typeface="Times New Roman" panose="02020603050405020304" pitchFamily="18" charset="0"/>
                <a:cs typeface="Times New Roman" panose="02020603050405020304" pitchFamily="18" charset="0"/>
              </a:rPr>
              <a:t>phải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nút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nhị</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phân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tính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đến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thứ</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nhánh</a:t>
            </a:r>
            <a:r>
              <a:rPr lang="en-US" dirty="0">
                <a:latin typeface="Times New Roman" panose="02020603050405020304" pitchFamily="18" charset="0"/>
                <a:cs typeface="Times New Roman" panose="02020603050405020304" pitchFamily="18" charset="0"/>
              </a:rPr>
              <a:t> con.</a:t>
            </a:r>
          </a:p>
        </p:txBody>
      </p:sp>
      <p:pic>
        <p:nvPicPr>
          <p:cNvPr id="32" name="Picture 31">
            <a:extLst>
              <a:ext uri="{FF2B5EF4-FFF2-40B4-BE49-F238E27FC236}">
                <a16:creationId xmlns:a16="http://schemas.microsoft.com/office/drawing/2014/main" id="{7EFCF05C-6070-460B-8E60-12BE3EFD19F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4" name="Straight Connector 33">
            <a:extLst>
              <a:ext uri="{FF2B5EF4-FFF2-40B4-BE49-F238E27FC236}">
                <a16:creationId xmlns:a16="http://schemas.microsoft.com/office/drawing/2014/main" id="{CFD731F1-726F-453E-9516-3058095DE9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0463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wipe(down)">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wheel(1)">
                                      <p:cBhvr>
                                        <p:cTn id="17" dur="2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7952</TotalTime>
  <Words>4435</Words>
  <Application>Microsoft Office PowerPoint</Application>
  <PresentationFormat>Widescreen</PresentationFormat>
  <Paragraphs>280</Paragraphs>
  <Slides>39</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39</vt:i4>
      </vt:variant>
    </vt:vector>
  </HeadingPairs>
  <TitlesOfParts>
    <vt:vector size="47" baseType="lpstr">
      <vt:lpstr>arial</vt:lpstr>
      <vt:lpstr>arial</vt:lpstr>
      <vt:lpstr>Calibri</vt:lpstr>
      <vt:lpstr>Gill Sans MT</vt:lpstr>
      <vt:lpstr>Open Sans</vt:lpstr>
      <vt:lpstr>Symbol</vt:lpstr>
      <vt:lpstr>Times New Roman</vt:lpstr>
      <vt:lpstr>Gallery</vt:lpstr>
      <vt:lpstr>Data Structures      Algorithms</vt:lpstr>
      <vt:lpstr>I DATASTRUCTURES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Structures      Algorithms</dc:title>
  <dc:creator>Nguyễn Đức</dc:creator>
  <cp:lastModifiedBy>Nguyễn Đức</cp:lastModifiedBy>
  <cp:revision>14</cp:revision>
  <dcterms:created xsi:type="dcterms:W3CDTF">2022-02-12T00:51:56Z</dcterms:created>
  <dcterms:modified xsi:type="dcterms:W3CDTF">2022-02-28T15:04:27Z</dcterms:modified>
</cp:coreProperties>
</file>

<file path=docProps/thumbnail.jpeg>
</file>